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2" r:id="rId7"/>
    <p:sldId id="281" r:id="rId8"/>
    <p:sldId id="264" r:id="rId9"/>
    <p:sldId id="263" r:id="rId10"/>
    <p:sldId id="283" r:id="rId11"/>
    <p:sldId id="282" r:id="rId12"/>
    <p:sldId id="265" r:id="rId13"/>
    <p:sldId id="266" r:id="rId14"/>
    <p:sldId id="285" r:id="rId15"/>
    <p:sldId id="268" r:id="rId16"/>
    <p:sldId id="269" r:id="rId17"/>
    <p:sldId id="270" r:id="rId18"/>
    <p:sldId id="271" r:id="rId19"/>
    <p:sldId id="272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86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99" r:id="rId41"/>
    <p:sldId id="280" r:id="rId42"/>
  </p:sldIdLst>
  <p:sldSz cx="12192000" cy="6858000"/>
  <p:notesSz cx="6858000" cy="9144000"/>
  <p:embeddedFontLst>
    <p:embeddedFont>
      <p:font typeface="Poppins" panose="00000500000000000000" pitchFamily="2" charset="0"/>
      <p:regular r:id="rId44"/>
      <p:bold r:id="rId45"/>
      <p:italic r:id="rId46"/>
      <p:boldItalic r:id="rId47"/>
    </p:embeddedFont>
    <p:embeddedFont>
      <p:font typeface="poppins-bold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010" autoAdjust="0"/>
  </p:normalViewPr>
  <p:slideViewPr>
    <p:cSldViewPr snapToGrid="0">
      <p:cViewPr varScale="1">
        <p:scale>
          <a:sx n="70" d="100"/>
          <a:sy n="70" d="100"/>
        </p:scale>
        <p:origin x="211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94ADF-6E56-4053-AB43-7D1BDBF85C7F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CFBCA-7960-4E10-AB4B-90AD7DD1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with PBIX: paginated is about documents (invoices, statements, regulatory forms), not exploratory visuals.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17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flow should be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2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saw a reference to this earlier relative to datasets (that can be used to source parameters)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4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Export Targets</a:t>
            </a:r>
            <a:endParaRPr lang="en-US" dirty="0"/>
          </a:p>
          <a:p>
            <a:r>
              <a:rPr lang="en-US" dirty="0"/>
              <a:t>PDF (print-ready, compliance), Excel (analysis), Word/PowerPoint (narrative), CSV/XML (downstream loads)</a:t>
            </a:r>
          </a:p>
          <a:p>
            <a:endParaRPr lang="en-US" dirty="0"/>
          </a:p>
          <a:p>
            <a:r>
              <a:rPr lang="en-US" dirty="0"/>
              <a:t>Decide export grain: if Excel consumers need pivots, consider sending aggregated + detail tabs separately.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93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Subscriptions &amp; Delivery</a:t>
            </a:r>
            <a:endParaRPr lang="en-US" dirty="0"/>
          </a:p>
          <a:p>
            <a:r>
              <a:rPr lang="en-US" dirty="0"/>
              <a:t>Time-based and event-based subscriptions</a:t>
            </a:r>
          </a:p>
          <a:p>
            <a:r>
              <a:rPr lang="en-US" dirty="0"/>
              <a:t>Attachments vs. links; parameterized variants per audience</a:t>
            </a:r>
          </a:p>
          <a:p>
            <a:endParaRPr lang="en-US" dirty="0"/>
          </a:p>
          <a:p>
            <a:r>
              <a:rPr lang="en-US" b="1" dirty="0"/>
              <a:t>Embedding &amp; Integration</a:t>
            </a:r>
            <a:endParaRPr lang="en-US" dirty="0"/>
          </a:p>
          <a:p>
            <a:r>
              <a:rPr lang="en-US" dirty="0"/>
              <a:t>App/portal embedding with secured parameters</a:t>
            </a:r>
          </a:p>
          <a:p>
            <a:r>
              <a:rPr lang="en-US" dirty="0"/>
              <a:t>Deep links with parameter presets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49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levels of permissions – data source and report</a:t>
            </a:r>
          </a:p>
          <a:p>
            <a:endParaRPr lang="en-US" dirty="0"/>
          </a:p>
          <a:p>
            <a:r>
              <a:rPr lang="en-US" dirty="0"/>
              <a:t>Expose over secure channels (TSL/SSL or encrypted email)</a:t>
            </a:r>
          </a:p>
          <a:p>
            <a:endParaRPr lang="en-US" dirty="0"/>
          </a:p>
          <a:p>
            <a:r>
              <a:rPr lang="en-US" b="1" dirty="0"/>
              <a:t>Access Control</a:t>
            </a:r>
          </a:p>
          <a:p>
            <a:endParaRPr lang="en-US" dirty="0"/>
          </a:p>
          <a:p>
            <a:r>
              <a:rPr lang="en-US" dirty="0"/>
              <a:t>Role-based access (folder/report/item-level)</a:t>
            </a:r>
          </a:p>
          <a:p>
            <a:r>
              <a:rPr lang="en-US" dirty="0"/>
              <a:t>Parameter defaults scoped by role where applicable</a:t>
            </a:r>
          </a:p>
          <a:p>
            <a:endParaRPr lang="en-US" dirty="0"/>
          </a:p>
          <a:p>
            <a:r>
              <a:rPr lang="en-US" b="1" dirty="0"/>
              <a:t>Data Protection</a:t>
            </a:r>
          </a:p>
          <a:p>
            <a:endParaRPr lang="en-US" dirty="0"/>
          </a:p>
          <a:p>
            <a:r>
              <a:rPr lang="en-US" dirty="0"/>
              <a:t>Encrypted connections and at-rest encryption (platform-managed)</a:t>
            </a:r>
          </a:p>
          <a:p>
            <a:r>
              <a:rPr lang="en-US" dirty="0"/>
              <a:t>Limit data exposure in exports; watermark sensitive PDFs</a:t>
            </a:r>
          </a:p>
          <a:p>
            <a:endParaRPr lang="en-US" dirty="0"/>
          </a:p>
          <a:p>
            <a:r>
              <a:rPr lang="en-US" b="1" dirty="0"/>
              <a:t>Operational Governance</a:t>
            </a:r>
          </a:p>
          <a:p>
            <a:endParaRPr lang="en-US" dirty="0"/>
          </a:p>
          <a:p>
            <a:r>
              <a:rPr lang="en-US" dirty="0"/>
              <a:t>Naming/versioning conventions; promote via Dev/Test/Prod</a:t>
            </a:r>
          </a:p>
          <a:p>
            <a:r>
              <a:rPr lang="en-US" dirty="0"/>
              <a:t>Auditing: usage logs, change history, and ownership rotation</a:t>
            </a:r>
          </a:p>
          <a:p>
            <a:endParaRPr lang="en-US" dirty="0"/>
          </a:p>
          <a:p>
            <a:r>
              <a:rPr lang="en-US" dirty="0"/>
              <a:t>Treat subscriptions as data distribution—apply least privilege and review recipients quarterly.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16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73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translates to cost – either execution cost, financial cost, usability cost. A report that takes forever likely won’t be used (often). Going for access to near real-time insights.</a:t>
            </a:r>
          </a:p>
          <a:p>
            <a:endParaRPr lang="en-US" dirty="0"/>
          </a:p>
          <a:p>
            <a:r>
              <a:rPr lang="en-US" b="1" dirty="0"/>
              <a:t>Rendering Performance</a:t>
            </a:r>
          </a:p>
          <a:p>
            <a:endParaRPr lang="en-US" dirty="0"/>
          </a:p>
          <a:p>
            <a:r>
              <a:rPr lang="en-US" dirty="0"/>
              <a:t>Avoid deeply nested regions and excessive page breaks</a:t>
            </a:r>
          </a:p>
          <a:p>
            <a:r>
              <a:rPr lang="en-US" dirty="0"/>
              <a:t>Turn off “</a:t>
            </a:r>
            <a:r>
              <a:rPr lang="en-US" dirty="0" err="1"/>
              <a:t>CanShrink</a:t>
            </a:r>
            <a:r>
              <a:rPr lang="en-US" dirty="0"/>
              <a:t>/</a:t>
            </a:r>
            <a:r>
              <a:rPr lang="en-US" dirty="0" err="1"/>
              <a:t>CanGrow</a:t>
            </a:r>
            <a:r>
              <a:rPr lang="en-US" dirty="0"/>
              <a:t>” where stable sizing improves pagination</a:t>
            </a:r>
          </a:p>
          <a:p>
            <a:r>
              <a:rPr lang="en-US" dirty="0"/>
              <a:t>Use images sparingly; prefer embedded resources over remote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Query Performance</a:t>
            </a:r>
          </a:p>
          <a:p>
            <a:endParaRPr lang="en-US" dirty="0"/>
          </a:p>
          <a:p>
            <a:r>
              <a:rPr lang="en-US" dirty="0"/>
              <a:t>Push filters to source; avoid SELECT *</a:t>
            </a:r>
          </a:p>
          <a:p>
            <a:r>
              <a:rPr lang="en-US" dirty="0"/>
              <a:t>Pre-aggregate with views/SPs; minimize row cardinality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36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Caching &amp; Snapshots</a:t>
            </a:r>
          </a:p>
          <a:p>
            <a:endParaRPr lang="en-US" dirty="0"/>
          </a:p>
          <a:p>
            <a:r>
              <a:rPr lang="en-US" dirty="0"/>
              <a:t>Execution caching for repeat parameter sets</a:t>
            </a:r>
          </a:p>
          <a:p>
            <a:r>
              <a:rPr lang="en-US" dirty="0"/>
              <a:t>Scheduled snapshots for heavy, predictable runs</a:t>
            </a:r>
          </a:p>
          <a:p>
            <a:endParaRPr lang="en-US" dirty="0"/>
          </a:p>
          <a:p>
            <a:r>
              <a:rPr lang="en-US" b="1" dirty="0"/>
              <a:t>Diagnostics</a:t>
            </a:r>
          </a:p>
          <a:p>
            <a:endParaRPr lang="en-US" dirty="0"/>
          </a:p>
          <a:p>
            <a:r>
              <a:rPr lang="en-US" dirty="0"/>
              <a:t>Capture render vs. data time in execution logs</a:t>
            </a:r>
          </a:p>
          <a:p>
            <a:r>
              <a:rPr lang="en-US" dirty="0"/>
              <a:t>Profile slow parameters and high-cardinality groupings</a:t>
            </a:r>
          </a:p>
          <a:p>
            <a:endParaRPr lang="en-US" dirty="0"/>
          </a:p>
          <a:p>
            <a:r>
              <a:rPr lang="en-US" dirty="0"/>
              <a:t>Tune both sides: a fast query can still yield slow renders if the layout is complex or pagination is unstable.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59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9C181-900F-4715-DDBD-524E5D45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F476D2-F8EC-32DA-51FE-79F9D5BBB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4DD1D-1AFF-2EF6-2EBD-2A7466F4E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Bookmark, caching, link between reports, Paginated Report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3B029-C272-9449-B55E-6082AF779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27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experience with SSRS (SQL Server Reporting Services), Power BI Paginated Reports (and the tool used with them – Power BI Report Builder) will look/seem very familiar.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3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On-prem – obviously more work on the part of the company utilizing; cloud is built for elastic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0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comparison of Power BI Report Server and Power BI Service:</a:t>
            </a:r>
          </a:p>
          <a:p>
            <a:r>
              <a:rPr lang="en-US" dirty="0"/>
              <a:t>	Deployment: Power BI Report Server is an on-premises solution, while Power BI Service is a cloud-based service. </a:t>
            </a:r>
          </a:p>
          <a:p>
            <a:r>
              <a:rPr lang="en-US" dirty="0"/>
              <a:t>	Functionality: Both services allow for the creation and sharing of interactive reports and dashboards, but Power BI Service offers more features  related to collaboration and sharing. </a:t>
            </a:r>
          </a:p>
          <a:p>
            <a:r>
              <a:rPr lang="en-US" dirty="0"/>
              <a:t>	Licensing: Power BI Report Server is included with Power BI Premium or SQL Server Enterprise Software Assurance licenses, whereas Power BI Service operates on a subscription model. </a:t>
            </a:r>
          </a:p>
          <a:p>
            <a:r>
              <a:rPr lang="en-US" dirty="0"/>
              <a:t>	Target Users: Power BI Report Server is typically used by organizations that require data to remain on-premises due to compliance or security reasons, while Power BI Service is suitable for users who prefer cloud solutions for 		flexibility and scalability. </a:t>
            </a:r>
          </a:p>
          <a:p>
            <a:r>
              <a:rPr lang="en-US" dirty="0"/>
              <a:t>	Updates: Power BI Service receives more frequent updates and new features compared to Power BI Report Server, which has a more stable release cycle.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24598-A995-4865-8C2A-4FB496B14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47C3DF-D35E-9A50-799C-23816EF2B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26D2B-29AC-4A42-630D-701CDE366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Service for cloud scale &amp; integration; Report Server for data residency or strict on-prem requirements.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76098-FD6E-A135-0327-C428157B0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945E1-9BF2-7E17-3269-E20918DA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8D7BF5-2F7F-F5D7-253D-BF7D7FEC0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1FD30-E23A-6068-0272-8ED79CC70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Rendering includes interactive, export to PDF, Word, Excel, etc.</a:t>
            </a:r>
          </a:p>
          <a:p>
            <a:endParaRPr lang="en-US" dirty="0"/>
          </a:p>
          <a:p>
            <a:r>
              <a:rPr lang="en-US" dirty="0"/>
              <a:t>Keep the mental model: data retrieval is decoupled from rendering; layout complexity affects render time more than query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6AD64-EF81-73B7-3E29-8E7A890AA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3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Templates &amp; Page Setup</a:t>
            </a:r>
            <a:endParaRPr lang="en-US" dirty="0"/>
          </a:p>
          <a:p>
            <a:r>
              <a:rPr lang="en-US" dirty="0"/>
              <a:t>Set page size, margins, and interactive size up front</a:t>
            </a:r>
          </a:p>
          <a:p>
            <a:r>
              <a:rPr lang="en-US" dirty="0"/>
              <a:t>Use corporate templates (fonts, header/footer, logo, page numbers)</a:t>
            </a:r>
          </a:p>
          <a:p>
            <a:endParaRPr lang="en-US" dirty="0"/>
          </a:p>
          <a:p>
            <a:r>
              <a:rPr lang="en-US" b="1" dirty="0"/>
              <a:t>Data Regions &amp; Grouping</a:t>
            </a:r>
            <a:endParaRPr lang="en-US" dirty="0"/>
          </a:p>
          <a:p>
            <a:r>
              <a:rPr lang="en-US" dirty="0"/>
              <a:t>Tablix with row/column groups, details, and totals</a:t>
            </a:r>
          </a:p>
          <a:p>
            <a:r>
              <a:rPr lang="en-US" dirty="0" err="1"/>
              <a:t>Drillthrough</a:t>
            </a:r>
            <a:r>
              <a:rPr lang="en-US" dirty="0"/>
              <a:t> pages for detail vs. summary separation</a:t>
            </a:r>
          </a:p>
          <a:p>
            <a:endParaRPr lang="en-US" dirty="0"/>
          </a:p>
          <a:p>
            <a:r>
              <a:rPr lang="en-US" b="1" dirty="0"/>
              <a:t>Interactivity</a:t>
            </a:r>
            <a:endParaRPr lang="en-US" dirty="0"/>
          </a:p>
          <a:p>
            <a:r>
              <a:rPr lang="en-US" dirty="0"/>
              <a:t>Parameters (cascading), interactive sort, document map, show/hide with toggles</a:t>
            </a:r>
          </a:p>
          <a:p>
            <a:endParaRPr lang="en-US" dirty="0"/>
          </a:p>
          <a:p>
            <a:r>
              <a:rPr lang="en-US" dirty="0"/>
              <a:t>Decide your pagination strategy early—avoid late reflows by finalizing page settings before populating content.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9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Expressions</a:t>
            </a:r>
          </a:p>
          <a:p>
            <a:endParaRPr lang="en-US" dirty="0"/>
          </a:p>
          <a:p>
            <a:r>
              <a:rPr lang="en-US" dirty="0"/>
              <a:t>Format strings: currency, date, percent; custom IIF/ISNOTHING logic</a:t>
            </a:r>
          </a:p>
          <a:p>
            <a:r>
              <a:rPr lang="en-US" dirty="0"/>
              <a:t>Reuse via report/global variables and shared code where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1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Conditional Formatting</a:t>
            </a:r>
          </a:p>
          <a:p>
            <a:endParaRPr lang="en-US" dirty="0"/>
          </a:p>
          <a:p>
            <a:r>
              <a:rPr lang="en-US" dirty="0"/>
              <a:t>Data bars/icons with business rules</a:t>
            </a:r>
          </a:p>
          <a:p>
            <a:r>
              <a:rPr lang="en-US" dirty="0"/>
              <a:t>Visibility/row highlighting based on thresholds or role</a:t>
            </a:r>
          </a:p>
          <a:p>
            <a:endParaRPr lang="en-US" dirty="0"/>
          </a:p>
          <a:p>
            <a:r>
              <a:rPr lang="en-US" b="1" dirty="0"/>
              <a:t>Professional Polish</a:t>
            </a:r>
          </a:p>
          <a:p>
            <a:endParaRPr lang="en-US" dirty="0"/>
          </a:p>
          <a:p>
            <a:r>
              <a:rPr lang="en-US" dirty="0"/>
              <a:t>Consistent number/date formats; alignment; thousand separators</a:t>
            </a:r>
          </a:p>
          <a:p>
            <a:r>
              <a:rPr lang="en-US" dirty="0"/>
              <a:t>Avoid nested Tablix; use whitespace and consistent padding</a:t>
            </a:r>
          </a:p>
          <a:p>
            <a:r>
              <a:rPr lang="en-US" dirty="0"/>
              <a:t>Display currency values as localized currency and conditionally format negative vs. positive amounts</a:t>
            </a:r>
          </a:p>
          <a:p>
            <a:endParaRPr lang="en-US" dirty="0"/>
          </a:p>
          <a:p>
            <a:r>
              <a:rPr lang="en-US" dirty="0"/>
              <a:t>Keep expressions deterministic; avoid heavy string ops in large detail rows to reduce CPU during render.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FBCA-7960-4E10-AB4B-90AD7DD13E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-2916411" y="2634692"/>
            <a:ext cx="6618174" cy="13487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7200">
                <a:ln w="12700">
                  <a:solidFill>
                    <a:srgbClr val="454545">
                      <a:alpha val="100000"/>
                    </a:srgbClr>
                  </a:solidFill>
                </a:ln>
                <a:noFill/>
                <a:latin typeface="Poppins"/>
                <a:ea typeface="Poppins"/>
                <a:cs typeface="Poppins"/>
              </a:rPr>
              <a:t>TECHNOLOGY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7072" y="1298470"/>
            <a:ext cx="8108411" cy="16906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Power BI Paginated Reports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1888047" y="3589455"/>
            <a:ext cx="2988754" cy="7526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 dirty="0"/>
          </a:p>
        </p:txBody>
      </p:sp>
      <p:cxnSp>
        <p:nvCxnSpPr>
          <p:cNvPr id="7" name="标题 1"/>
          <p:cNvCxnSpPr/>
          <p:nvPr/>
        </p:nvCxnSpPr>
        <p:spPr>
          <a:xfrm>
            <a:off x="1594884" y="3589455"/>
            <a:ext cx="0" cy="752656"/>
          </a:xfrm>
          <a:prstGeom prst="line">
            <a:avLst/>
          </a:prstGeom>
          <a:noFill/>
          <a:ln w="15875" cap="sq">
            <a:solidFill>
              <a:schemeClr val="accent1"/>
            </a:solidFill>
            <a:prstDash val="solid"/>
            <a:miter/>
          </a:ln>
        </p:spPr>
      </p:cxnSp>
      <p:sp>
        <p:nvSpPr>
          <p:cNvPr id="8" name="标题 1"/>
          <p:cNvSpPr txBox="1"/>
          <p:nvPr/>
        </p:nvSpPr>
        <p:spPr>
          <a:xfrm flipH="1">
            <a:off x="1211131" y="5559530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1">
            <a:off x="9715603" y="2591589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7609180" y="3095948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702187" y="4671974"/>
            <a:ext cx="2195505" cy="2195505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3F742-0C49-E7C6-5502-A26B9CF9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6AF4C-BB54-A21F-4DB7-C8400BF49779}"/>
              </a:ext>
            </a:extLst>
          </p:cNvPr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ADCC6EA-AC4E-3B3A-4FF3-65E1B16E1893}"/>
              </a:ext>
            </a:extLst>
          </p:cNvPr>
          <p:cNvSpPr txBox="1"/>
          <p:nvPr/>
        </p:nvSpPr>
        <p:spPr>
          <a:xfrm>
            <a:off x="1100608" y="3624117"/>
            <a:ext cx="4442990" cy="900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70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257BD6A-2D13-A689-EA72-A783AEFA54D9}"/>
              </a:ext>
            </a:extLst>
          </p:cNvPr>
          <p:cNvSpPr txBox="1"/>
          <p:nvPr/>
        </p:nvSpPr>
        <p:spPr>
          <a:xfrm>
            <a:off x="877964" y="3452667"/>
            <a:ext cx="4888278" cy="171450"/>
          </a:xfrm>
          <a:custGeom>
            <a:avLst/>
            <a:gdLst>
              <a:gd name="T0" fmla="*/ 988 w 988"/>
              <a:gd name="T1" fmla="*/ 0 h 90"/>
              <a:gd name="T2" fmla="*/ 988 w 988"/>
              <a:gd name="T3" fmla="*/ 44 h 90"/>
              <a:gd name="T4" fmla="*/ 988 w 988"/>
              <a:gd name="T5" fmla="*/ 44 h 90"/>
              <a:gd name="T6" fmla="*/ 944 w 988"/>
              <a:gd name="T7" fmla="*/ 90 h 90"/>
              <a:gd name="T8" fmla="*/ 46 w 988"/>
              <a:gd name="T9" fmla="*/ 90 h 90"/>
              <a:gd name="T10" fmla="*/ 0 w 988"/>
              <a:gd name="T11" fmla="*/ 44 h 90"/>
              <a:gd name="T12" fmla="*/ 0 w 988"/>
              <a:gd name="T13" fmla="*/ 0 h 90"/>
              <a:gd name="T14" fmla="*/ 988 w 988"/>
              <a:gd name="T15" fmla="*/ 0 h 90"/>
            </a:gdLst>
            <a:ahLst/>
            <a:cxnLst/>
            <a:rect l="0" t="0" r="r" b="b"/>
            <a:pathLst>
              <a:path w="988" h="90">
                <a:moveTo>
                  <a:pt x="988" y="0"/>
                </a:moveTo>
                <a:lnTo>
                  <a:pt x="988" y="44"/>
                </a:lnTo>
                <a:lnTo>
                  <a:pt x="988" y="44"/>
                </a:lnTo>
                <a:lnTo>
                  <a:pt x="944" y="90"/>
                </a:lnTo>
                <a:lnTo>
                  <a:pt x="46" y="90"/>
                </a:lnTo>
                <a:lnTo>
                  <a:pt x="0" y="44"/>
                </a:lnTo>
                <a:lnTo>
                  <a:pt x="0" y="0"/>
                </a:lnTo>
                <a:lnTo>
                  <a:pt x="988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C660E60-8D97-3D2F-7798-3980ABD271C2}"/>
              </a:ext>
            </a:extLst>
          </p:cNvPr>
          <p:cNvSpPr txBox="1"/>
          <p:nvPr/>
        </p:nvSpPr>
        <p:spPr>
          <a:xfrm>
            <a:off x="2944103" y="1715111"/>
            <a:ext cx="756000" cy="756000"/>
          </a:xfrm>
          <a:custGeom>
            <a:avLst/>
            <a:gdLst>
              <a:gd name="T0" fmla="*/ 89 w 178"/>
              <a:gd name="T1" fmla="*/ 178 h 178"/>
              <a:gd name="T2" fmla="*/ 0 w 178"/>
              <a:gd name="T3" fmla="*/ 89 h 178"/>
              <a:gd name="T4" fmla="*/ 89 w 178"/>
              <a:gd name="T5" fmla="*/ 0 h 178"/>
              <a:gd name="T6" fmla="*/ 178 w 178"/>
              <a:gd name="T7" fmla="*/ 89 h 178"/>
              <a:gd name="T8" fmla="*/ 89 w 178"/>
              <a:gd name="T9" fmla="*/ 178 h 178"/>
              <a:gd name="T10" fmla="*/ 89 w 178"/>
              <a:gd name="T11" fmla="*/ 8 h 178"/>
              <a:gd name="T12" fmla="*/ 8 w 178"/>
              <a:gd name="T13" fmla="*/ 89 h 178"/>
              <a:gd name="T14" fmla="*/ 89 w 178"/>
              <a:gd name="T15" fmla="*/ 170 h 178"/>
              <a:gd name="T16" fmla="*/ 170 w 178"/>
              <a:gd name="T17" fmla="*/ 89 h 178"/>
              <a:gd name="T18" fmla="*/ 89 w 178"/>
              <a:gd name="T19" fmla="*/ 8 h 178"/>
            </a:gdLst>
            <a:ahLst/>
            <a:cxnLst/>
            <a:rect l="0" t="0" r="r" b="b"/>
            <a:pathLst>
              <a:path w="178" h="178">
                <a:moveTo>
                  <a:pt x="89" y="178"/>
                </a:moveTo>
                <a:cubicBezTo>
                  <a:pt x="40" y="178"/>
                  <a:pt x="0" y="139"/>
                  <a:pt x="0" y="89"/>
                </a:cubicBezTo>
                <a:cubicBezTo>
                  <a:pt x="0" y="40"/>
                  <a:pt x="40" y="0"/>
                  <a:pt x="89" y="0"/>
                </a:cubicBezTo>
                <a:cubicBezTo>
                  <a:pt x="138" y="0"/>
                  <a:pt x="178" y="40"/>
                  <a:pt x="178" y="89"/>
                </a:cubicBezTo>
                <a:cubicBezTo>
                  <a:pt x="178" y="139"/>
                  <a:pt x="138" y="178"/>
                  <a:pt x="89" y="178"/>
                </a:cubicBezTo>
                <a:close/>
                <a:moveTo>
                  <a:pt x="89" y="8"/>
                </a:moveTo>
                <a:cubicBezTo>
                  <a:pt x="45" y="8"/>
                  <a:pt x="8" y="45"/>
                  <a:pt x="8" y="89"/>
                </a:cubicBezTo>
                <a:cubicBezTo>
                  <a:pt x="8" y="134"/>
                  <a:pt x="45" y="170"/>
                  <a:pt x="89" y="170"/>
                </a:cubicBezTo>
                <a:cubicBezTo>
                  <a:pt x="134" y="170"/>
                  <a:pt x="170" y="134"/>
                  <a:pt x="170" y="89"/>
                </a:cubicBezTo>
                <a:cubicBezTo>
                  <a:pt x="170" y="45"/>
                  <a:pt x="134" y="8"/>
                  <a:pt x="89" y="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E89E09C-BFF8-4D56-D533-417ED89D18C7}"/>
              </a:ext>
            </a:extLst>
          </p:cNvPr>
          <p:cNvSpPr txBox="1"/>
          <p:nvPr/>
        </p:nvSpPr>
        <p:spPr>
          <a:xfrm>
            <a:off x="3140283" y="1885466"/>
            <a:ext cx="363641" cy="41529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8E04FE2-6F47-2749-5C59-998F29FAF3A4}"/>
              </a:ext>
            </a:extLst>
          </p:cNvPr>
          <p:cNvSpPr txBox="1"/>
          <p:nvPr/>
        </p:nvSpPr>
        <p:spPr>
          <a:xfrm>
            <a:off x="877964" y="3536487"/>
            <a:ext cx="4888278" cy="87630"/>
          </a:xfrm>
          <a:custGeom>
            <a:avLst/>
            <a:gdLst>
              <a:gd name="T0" fmla="*/ 988 w 988"/>
              <a:gd name="T1" fmla="*/ 0 h 46"/>
              <a:gd name="T2" fmla="*/ 944 w 988"/>
              <a:gd name="T3" fmla="*/ 46 h 46"/>
              <a:gd name="T4" fmla="*/ 46 w 988"/>
              <a:gd name="T5" fmla="*/ 46 h 46"/>
              <a:gd name="T6" fmla="*/ 0 w 988"/>
              <a:gd name="T7" fmla="*/ 0 h 46"/>
              <a:gd name="T8" fmla="*/ 988 w 988"/>
              <a:gd name="T9" fmla="*/ 0 h 46"/>
            </a:gdLst>
            <a:ahLst/>
            <a:cxnLst/>
            <a:rect l="0" t="0" r="r" b="b"/>
            <a:pathLst>
              <a:path w="988" h="46">
                <a:moveTo>
                  <a:pt x="988" y="0"/>
                </a:moveTo>
                <a:lnTo>
                  <a:pt x="944" y="46"/>
                </a:lnTo>
                <a:lnTo>
                  <a:pt x="46" y="46"/>
                </a:lnTo>
                <a:lnTo>
                  <a:pt x="0" y="0"/>
                </a:lnTo>
                <a:lnTo>
                  <a:pt x="988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C930AE6-7185-5D60-7A4E-CB55B9DE732E}"/>
              </a:ext>
            </a:extLst>
          </p:cNvPr>
          <p:cNvSpPr txBox="1"/>
          <p:nvPr/>
        </p:nvSpPr>
        <p:spPr>
          <a:xfrm>
            <a:off x="1267180" y="3771586"/>
            <a:ext cx="4109846" cy="16557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Native mode, data-driven subscriptions, and custom branding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cs typeface="Poppins"/>
              </a:rPr>
              <a:t>Windows/AD AuthN and role-based security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535DF31-445E-268A-09F4-F88D3157758C}"/>
              </a:ext>
            </a:extLst>
          </p:cNvPr>
          <p:cNvSpPr txBox="1"/>
          <p:nvPr/>
        </p:nvSpPr>
        <p:spPr>
          <a:xfrm>
            <a:off x="877964" y="2559303"/>
            <a:ext cx="4888278" cy="745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Server</a:t>
            </a: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9348E6E-9269-3E3C-BAC2-6B7D1181DACE}"/>
              </a:ext>
            </a:extLst>
          </p:cNvPr>
          <p:cNvSpPr txBox="1"/>
          <p:nvPr/>
        </p:nvSpPr>
        <p:spPr>
          <a:xfrm>
            <a:off x="6633225" y="3624117"/>
            <a:ext cx="4442990" cy="900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70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BB81CA5-9C4D-02B9-97FF-FDACFDE6BB4B}"/>
              </a:ext>
            </a:extLst>
          </p:cNvPr>
          <p:cNvSpPr txBox="1"/>
          <p:nvPr/>
        </p:nvSpPr>
        <p:spPr>
          <a:xfrm>
            <a:off x="6408103" y="3448857"/>
            <a:ext cx="4893234" cy="175260"/>
          </a:xfrm>
          <a:custGeom>
            <a:avLst/>
            <a:gdLst>
              <a:gd name="T0" fmla="*/ 989 w 989"/>
              <a:gd name="T1" fmla="*/ 0 h 92"/>
              <a:gd name="T2" fmla="*/ 989 w 989"/>
              <a:gd name="T3" fmla="*/ 46 h 92"/>
              <a:gd name="T4" fmla="*/ 989 w 989"/>
              <a:gd name="T5" fmla="*/ 46 h 92"/>
              <a:gd name="T6" fmla="*/ 943 w 989"/>
              <a:gd name="T7" fmla="*/ 92 h 92"/>
              <a:gd name="T8" fmla="*/ 45 w 989"/>
              <a:gd name="T9" fmla="*/ 92 h 92"/>
              <a:gd name="T10" fmla="*/ 0 w 989"/>
              <a:gd name="T11" fmla="*/ 46 h 92"/>
              <a:gd name="T12" fmla="*/ 0 w 989"/>
              <a:gd name="T13" fmla="*/ 0 h 92"/>
              <a:gd name="T14" fmla="*/ 989 w 989"/>
              <a:gd name="T15" fmla="*/ 0 h 92"/>
            </a:gdLst>
            <a:ahLst/>
            <a:cxnLst/>
            <a:rect l="0" t="0" r="r" b="b"/>
            <a:pathLst>
              <a:path w="989" h="92">
                <a:moveTo>
                  <a:pt x="989" y="0"/>
                </a:moveTo>
                <a:lnTo>
                  <a:pt x="989" y="46"/>
                </a:lnTo>
                <a:lnTo>
                  <a:pt x="989" y="46"/>
                </a:lnTo>
                <a:lnTo>
                  <a:pt x="943" y="92"/>
                </a:lnTo>
                <a:lnTo>
                  <a:pt x="45" y="92"/>
                </a:lnTo>
                <a:lnTo>
                  <a:pt x="0" y="46"/>
                </a:lnTo>
                <a:lnTo>
                  <a:pt x="0" y="0"/>
                </a:lnTo>
                <a:lnTo>
                  <a:pt x="989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C4F76AB-E636-694C-23BB-6C81FF860A04}"/>
              </a:ext>
            </a:extLst>
          </p:cNvPr>
          <p:cNvSpPr txBox="1"/>
          <p:nvPr/>
        </p:nvSpPr>
        <p:spPr>
          <a:xfrm>
            <a:off x="8656600" y="1901383"/>
            <a:ext cx="396240" cy="38345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BB13FC8-1ED8-0222-0D9D-B9E21019B435}"/>
              </a:ext>
            </a:extLst>
          </p:cNvPr>
          <p:cNvSpPr txBox="1"/>
          <p:nvPr/>
        </p:nvSpPr>
        <p:spPr>
          <a:xfrm>
            <a:off x="8476720" y="1715111"/>
            <a:ext cx="756000" cy="756000"/>
          </a:xfrm>
          <a:custGeom>
            <a:avLst/>
            <a:gdLst>
              <a:gd name="T0" fmla="*/ 89 w 178"/>
              <a:gd name="T1" fmla="*/ 178 h 178"/>
              <a:gd name="T2" fmla="*/ 0 w 178"/>
              <a:gd name="T3" fmla="*/ 89 h 178"/>
              <a:gd name="T4" fmla="*/ 89 w 178"/>
              <a:gd name="T5" fmla="*/ 0 h 178"/>
              <a:gd name="T6" fmla="*/ 178 w 178"/>
              <a:gd name="T7" fmla="*/ 89 h 178"/>
              <a:gd name="T8" fmla="*/ 89 w 178"/>
              <a:gd name="T9" fmla="*/ 178 h 178"/>
              <a:gd name="T10" fmla="*/ 89 w 178"/>
              <a:gd name="T11" fmla="*/ 8 h 178"/>
              <a:gd name="T12" fmla="*/ 8 w 178"/>
              <a:gd name="T13" fmla="*/ 89 h 178"/>
              <a:gd name="T14" fmla="*/ 89 w 178"/>
              <a:gd name="T15" fmla="*/ 170 h 178"/>
              <a:gd name="T16" fmla="*/ 170 w 178"/>
              <a:gd name="T17" fmla="*/ 89 h 178"/>
              <a:gd name="T18" fmla="*/ 89 w 178"/>
              <a:gd name="T19" fmla="*/ 8 h 178"/>
            </a:gdLst>
            <a:ahLst/>
            <a:cxnLst/>
            <a:rect l="0" t="0" r="r" b="b"/>
            <a:pathLst>
              <a:path w="178" h="178">
                <a:moveTo>
                  <a:pt x="89" y="178"/>
                </a:moveTo>
                <a:cubicBezTo>
                  <a:pt x="40" y="178"/>
                  <a:pt x="0" y="138"/>
                  <a:pt x="0" y="89"/>
                </a:cubicBezTo>
                <a:cubicBezTo>
                  <a:pt x="0" y="40"/>
                  <a:pt x="40" y="0"/>
                  <a:pt x="89" y="0"/>
                </a:cubicBezTo>
                <a:cubicBezTo>
                  <a:pt x="138" y="0"/>
                  <a:pt x="178" y="40"/>
                  <a:pt x="178" y="89"/>
                </a:cubicBezTo>
                <a:cubicBezTo>
                  <a:pt x="178" y="138"/>
                  <a:pt x="138" y="178"/>
                  <a:pt x="89" y="178"/>
                </a:cubicBezTo>
                <a:close/>
                <a:moveTo>
                  <a:pt x="89" y="8"/>
                </a:moveTo>
                <a:cubicBezTo>
                  <a:pt x="44" y="8"/>
                  <a:pt x="8" y="44"/>
                  <a:pt x="8" y="89"/>
                </a:cubicBezTo>
                <a:cubicBezTo>
                  <a:pt x="8" y="134"/>
                  <a:pt x="44" y="170"/>
                  <a:pt x="89" y="170"/>
                </a:cubicBezTo>
                <a:cubicBezTo>
                  <a:pt x="133" y="170"/>
                  <a:pt x="170" y="134"/>
                  <a:pt x="170" y="89"/>
                </a:cubicBezTo>
                <a:cubicBezTo>
                  <a:pt x="170" y="44"/>
                  <a:pt x="133" y="8"/>
                  <a:pt x="89" y="8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3FE6975-CF09-9D39-834C-A5386DDF3DF4}"/>
              </a:ext>
            </a:extLst>
          </p:cNvPr>
          <p:cNvSpPr txBox="1"/>
          <p:nvPr/>
        </p:nvSpPr>
        <p:spPr>
          <a:xfrm>
            <a:off x="6408103" y="3536486"/>
            <a:ext cx="4893234" cy="87630"/>
          </a:xfrm>
          <a:custGeom>
            <a:avLst/>
            <a:gdLst>
              <a:gd name="T0" fmla="*/ 989 w 989"/>
              <a:gd name="T1" fmla="*/ 0 h 46"/>
              <a:gd name="T2" fmla="*/ 943 w 989"/>
              <a:gd name="T3" fmla="*/ 46 h 46"/>
              <a:gd name="T4" fmla="*/ 45 w 989"/>
              <a:gd name="T5" fmla="*/ 46 h 46"/>
              <a:gd name="T6" fmla="*/ 0 w 989"/>
              <a:gd name="T7" fmla="*/ 0 h 46"/>
              <a:gd name="T8" fmla="*/ 989 w 989"/>
              <a:gd name="T9" fmla="*/ 0 h 46"/>
            </a:gdLst>
            <a:ahLst/>
            <a:cxnLst/>
            <a:rect l="0" t="0" r="r" b="b"/>
            <a:pathLst>
              <a:path w="989" h="46">
                <a:moveTo>
                  <a:pt x="989" y="0"/>
                </a:moveTo>
                <a:lnTo>
                  <a:pt x="943" y="46"/>
                </a:lnTo>
                <a:lnTo>
                  <a:pt x="45" y="46"/>
                </a:lnTo>
                <a:lnTo>
                  <a:pt x="0" y="0"/>
                </a:lnTo>
                <a:lnTo>
                  <a:pt x="989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3358FD71-2B23-0E89-6B87-A6411EC335BD}"/>
              </a:ext>
            </a:extLst>
          </p:cNvPr>
          <p:cNvSpPr txBox="1"/>
          <p:nvPr/>
        </p:nvSpPr>
        <p:spPr>
          <a:xfrm>
            <a:off x="6799797" y="3767774"/>
            <a:ext cx="4109846" cy="16557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Cloud distribution, email subscriptions,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Connect to Power BI semantic models via DAX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Capacity considerations for concurrency and rendering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1C58C8E-388E-77AE-BF8D-7A0625AF3A6A}"/>
              </a:ext>
            </a:extLst>
          </p:cNvPr>
          <p:cNvSpPr txBox="1"/>
          <p:nvPr/>
        </p:nvSpPr>
        <p:spPr>
          <a:xfrm>
            <a:off x="6410581" y="2555493"/>
            <a:ext cx="4888278" cy="745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Service</a:t>
            </a: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898F0A62-DE8B-7C7C-0812-AC923FC7B546}"/>
              </a:ext>
            </a:extLst>
          </p:cNvPr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CA335545-A4F5-4035-A527-03BCD1C7B9AC}"/>
              </a:ext>
            </a:extLst>
          </p:cNvPr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Power BI Report Server vs. Service (Deployment)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50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C5771-E3C8-2E15-35D6-D7FE1C3FB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8914B-AA1E-EE60-AB73-A827D9DB8A5C}"/>
              </a:ext>
            </a:extLst>
          </p:cNvPr>
          <p:cNvSpPr txBox="1"/>
          <p:nvPr/>
        </p:nvSpPr>
        <p:spPr>
          <a:xfrm flipH="1">
            <a:off x="0" y="-75304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D45B898-B51E-C681-A4CE-27BE9C0180D8}"/>
              </a:ext>
            </a:extLst>
          </p:cNvPr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98008E5-0C58-0382-9223-12CAE11F09AD}"/>
              </a:ext>
            </a:extLst>
          </p:cNvPr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Processing Pipeline</a:t>
            </a:r>
            <a:endParaRPr kumimoji="1" lang="zh-CN" alt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01A63E-8C1E-6C00-F32A-C09B9E6071E1}"/>
              </a:ext>
            </a:extLst>
          </p:cNvPr>
          <p:cNvSpPr/>
          <p:nvPr/>
        </p:nvSpPr>
        <p:spPr>
          <a:xfrm>
            <a:off x="1904103" y="1520704"/>
            <a:ext cx="2377440" cy="9251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Parameter Binding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EAB933-9813-3BF0-CCB8-D9F13ED85D40}"/>
              </a:ext>
            </a:extLst>
          </p:cNvPr>
          <p:cNvSpPr/>
          <p:nvPr/>
        </p:nvSpPr>
        <p:spPr>
          <a:xfrm>
            <a:off x="3904844" y="2716596"/>
            <a:ext cx="2377440" cy="9251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Query Execution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0E05CAAD-E295-B8A7-FE01-AEB6479B933E}"/>
              </a:ext>
            </a:extLst>
          </p:cNvPr>
          <p:cNvSpPr/>
          <p:nvPr/>
        </p:nvSpPr>
        <p:spPr>
          <a:xfrm rot="5400000">
            <a:off x="4577970" y="1894715"/>
            <a:ext cx="580913" cy="6120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070A132-E9D5-E1AD-7633-AF7C30208A27}"/>
              </a:ext>
            </a:extLst>
          </p:cNvPr>
          <p:cNvSpPr/>
          <p:nvPr/>
        </p:nvSpPr>
        <p:spPr>
          <a:xfrm>
            <a:off x="6008738" y="3867177"/>
            <a:ext cx="2377440" cy="9251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Report Processing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8CE1C7B8-FCD9-BE5E-04DD-00FF9970E964}"/>
              </a:ext>
            </a:extLst>
          </p:cNvPr>
          <p:cNvSpPr/>
          <p:nvPr/>
        </p:nvSpPr>
        <p:spPr>
          <a:xfrm rot="5400000">
            <a:off x="6590242" y="3051000"/>
            <a:ext cx="580913" cy="6120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5530109-F10F-7ED9-149F-B927331273D6}"/>
              </a:ext>
            </a:extLst>
          </p:cNvPr>
          <p:cNvSpPr/>
          <p:nvPr/>
        </p:nvSpPr>
        <p:spPr>
          <a:xfrm>
            <a:off x="8043119" y="5012054"/>
            <a:ext cx="2377440" cy="9251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Rendering Extension</a:t>
            </a: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4337BD1B-E424-7B38-D879-843A47ED1CC6}"/>
              </a:ext>
            </a:extLst>
          </p:cNvPr>
          <p:cNvSpPr/>
          <p:nvPr/>
        </p:nvSpPr>
        <p:spPr>
          <a:xfrm rot="5400000">
            <a:off x="8679003" y="4195878"/>
            <a:ext cx="580913" cy="6120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4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08700" y="3424979"/>
            <a:ext cx="4845512" cy="12952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Connections and Datasets in a Paginated Report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96000" y="1890461"/>
            <a:ext cx="1986676" cy="12174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-37269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3817266" y="3731122"/>
            <a:ext cx="1110828" cy="1110828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1">
            <a:off x="-574467" y="3123295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059902" y="5609791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 rot="18900000">
            <a:off x="6179494" y="3585389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101353" y="272376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08706" y="1036197"/>
            <a:ext cx="336251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Connection Methods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5008705" y="1701122"/>
            <a:ext cx="3362510" cy="102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Can include on-prem gateways and cloud connections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cs typeface="Poppins"/>
              </a:rPr>
              <a:t>Stored credentials vs. OAuth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cs typeface="Poppins"/>
              </a:rPr>
              <a:t>Data privacy considerations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cs typeface="Poppins"/>
              </a:rPr>
              <a:t>Single sign-on where applicable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38301" y="2905313"/>
            <a:ext cx="336251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Sources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38300" y="3570238"/>
            <a:ext cx="3362510" cy="102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Common sources include Power BI datasets (DAX), SQL Server/Azure SQL (T-SQL), Oracle, SAP, OData, REST (via JSON/XML), SharePoint lists, etc.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18900000">
            <a:off x="6776593" y="3998068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STEP 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5767484" y="386753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>
            <a:off x="4265480" y="4149013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87339" y="3287388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02335" y="3338102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38210" y="3454198"/>
            <a:ext cx="369624" cy="36962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900000">
            <a:off x="4865734" y="4535515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STEP 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01B2BB93-89FA-0FBB-C602-96C03227D1FF}"/>
              </a:ext>
            </a:extLst>
          </p:cNvPr>
          <p:cNvSpPr txBox="1"/>
          <p:nvPr/>
        </p:nvSpPr>
        <p:spPr>
          <a:xfrm rot="18900000">
            <a:off x="8105274" y="3002881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Overview, Considerations, and Mechanics</a:t>
            </a: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9FDCFD52-CB86-EAF0-C551-694A66FF485C}"/>
              </a:ext>
            </a:extLst>
          </p:cNvPr>
          <p:cNvSpPr txBox="1"/>
          <p:nvPr/>
        </p:nvSpPr>
        <p:spPr>
          <a:xfrm rot="5400000">
            <a:off x="9607278" y="2721402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20A0F4F5-C5FB-3BCB-0D5A-F4AB2B764FD9}"/>
              </a:ext>
            </a:extLst>
          </p:cNvPr>
          <p:cNvSpPr txBox="1"/>
          <p:nvPr/>
        </p:nvSpPr>
        <p:spPr>
          <a:xfrm>
            <a:off x="9027133" y="2141256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DF4F4F88-B9AC-DD80-EDB2-B5B8D75793C6}"/>
              </a:ext>
            </a:extLst>
          </p:cNvPr>
          <p:cNvSpPr txBox="1"/>
          <p:nvPr/>
        </p:nvSpPr>
        <p:spPr>
          <a:xfrm>
            <a:off x="10242129" y="2191970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C0BA58DD-3D7A-7612-E0DB-9E5C9A4BDF01}"/>
              </a:ext>
            </a:extLst>
          </p:cNvPr>
          <p:cNvSpPr txBox="1"/>
          <p:nvPr/>
        </p:nvSpPr>
        <p:spPr>
          <a:xfrm rot="18900000">
            <a:off x="8702373" y="3400925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STEP 03</a:t>
            </a:r>
            <a:endParaRPr kumimoji="1" lang="zh-CN" altLang="en-US" dirty="0"/>
          </a:p>
        </p:txBody>
      </p:sp>
      <p:pic>
        <p:nvPicPr>
          <p:cNvPr id="33" name="Graphic 32" descr="Mandala outline">
            <a:extLst>
              <a:ext uri="{FF2B5EF4-FFF2-40B4-BE49-F238E27FC236}">
                <a16:creationId xmlns:a16="http://schemas.microsoft.com/office/drawing/2014/main" id="{600B27E6-D11D-BF59-34A0-23B9A0FEF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8862" y="2262965"/>
            <a:ext cx="485561" cy="485561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 rot="5400000">
            <a:off x="7681498" y="3303910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316349" y="2774478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445312" y="2927615"/>
            <a:ext cx="369626" cy="32360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2"/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C7A7F8D0-0CD1-66A4-0A7A-0CCDEBA036CE}"/>
              </a:ext>
            </a:extLst>
          </p:cNvPr>
          <p:cNvSpPr txBox="1"/>
          <p:nvPr/>
        </p:nvSpPr>
        <p:spPr>
          <a:xfrm>
            <a:off x="8156391" y="4742082"/>
            <a:ext cx="336251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Dataset Patterns</a:t>
            </a:r>
            <a:endParaRPr kumimoji="1" lang="zh-CN" altLang="en-US" dirty="0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F6DF6C14-771E-05FD-D0D1-23997B8BEE10}"/>
              </a:ext>
            </a:extLst>
          </p:cNvPr>
          <p:cNvSpPr txBox="1"/>
          <p:nvPr/>
        </p:nvSpPr>
        <p:spPr>
          <a:xfrm>
            <a:off x="8156390" y="5407007"/>
            <a:ext cx="3362510" cy="102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DAX dataset: EVALUATE … against a Power BI model (no import cache; live)</a:t>
            </a:r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cs typeface="Poppins"/>
              </a:rPr>
              <a:t>Stored credentials vs. OAuth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cs typeface="Poppins"/>
              </a:rPr>
              <a:t>Relational dataset: parameterized T-SQL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cs typeface="Poppins"/>
              </a:rPr>
              <a:t>Can use stored procedures for reuse and performance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7" grpId="0" animBg="1"/>
      <p:bldP spid="26" grpId="0" animBg="1"/>
      <p:bldP spid="28" grpId="0" animBg="1"/>
      <p:bldP spid="29" grpId="0" animBg="1"/>
      <p:bldP spid="31" grpId="0"/>
      <p:bldP spid="3" grpId="0" animBg="1"/>
      <p:bldP spid="6" grpId="0" animBg="1"/>
      <p:bldP spid="7" grpId="0" animBg="1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25845-FAFD-927F-296B-82B376691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B4C20-96AA-B96B-D15E-9C8CD5D8021E}"/>
              </a:ext>
            </a:extLst>
          </p:cNvPr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07FAA9B8-52A9-E1B3-EEDD-588F6769C4DE}"/>
              </a:ext>
            </a:extLst>
          </p:cNvPr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D4A08E30-9F05-A17F-CECE-7E1E5E94A36E}"/>
              </a:ext>
            </a:extLst>
          </p:cNvPr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Datasets as Parameters</a:t>
            </a:r>
            <a:endParaRPr kumimoji="1" lang="zh-CN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48D3B0-8D72-A0EC-D01A-DA58B39A1963}"/>
              </a:ext>
            </a:extLst>
          </p:cNvPr>
          <p:cNvGrpSpPr/>
          <p:nvPr/>
        </p:nvGrpSpPr>
        <p:grpSpPr>
          <a:xfrm>
            <a:off x="1172583" y="1764254"/>
            <a:ext cx="1957890" cy="311972"/>
            <a:chOff x="1516828" y="1914861"/>
            <a:chExt cx="1957890" cy="31197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63B0CA-7B90-C6F2-EBC4-41878A094558}"/>
                </a:ext>
              </a:extLst>
            </p:cNvPr>
            <p:cNvSpPr/>
            <p:nvPr/>
          </p:nvSpPr>
          <p:spPr>
            <a:xfrm>
              <a:off x="1516828" y="1914861"/>
              <a:ext cx="1602890" cy="311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9647B-298C-5A28-C905-9ECE7D824316}"/>
                </a:ext>
              </a:extLst>
            </p:cNvPr>
            <p:cNvSpPr/>
            <p:nvPr/>
          </p:nvSpPr>
          <p:spPr>
            <a:xfrm>
              <a:off x="3130473" y="1914861"/>
              <a:ext cx="344245" cy="311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0D80538-395E-D294-04B1-B71CCFEDB5C8}"/>
                </a:ext>
              </a:extLst>
            </p:cNvPr>
            <p:cNvSpPr/>
            <p:nvPr/>
          </p:nvSpPr>
          <p:spPr>
            <a:xfrm rot="10800000">
              <a:off x="3162745" y="1957891"/>
              <a:ext cx="279699" cy="2259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EBD172-79E1-FBA6-6217-3844D84D1D5D}"/>
              </a:ext>
            </a:extLst>
          </p:cNvPr>
          <p:cNvGrpSpPr/>
          <p:nvPr/>
        </p:nvGrpSpPr>
        <p:grpSpPr>
          <a:xfrm>
            <a:off x="1172583" y="2499808"/>
            <a:ext cx="1957890" cy="311972"/>
            <a:chOff x="1516828" y="1914861"/>
            <a:chExt cx="1957890" cy="31197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90E587-708B-B9AE-CEDD-1E4B9E19F6DF}"/>
                </a:ext>
              </a:extLst>
            </p:cNvPr>
            <p:cNvSpPr/>
            <p:nvPr/>
          </p:nvSpPr>
          <p:spPr>
            <a:xfrm>
              <a:off x="1516828" y="1914861"/>
              <a:ext cx="1602890" cy="311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B3D6DEA-B7DA-2638-AB84-1CA1241757BA}"/>
                </a:ext>
              </a:extLst>
            </p:cNvPr>
            <p:cNvSpPr/>
            <p:nvPr/>
          </p:nvSpPr>
          <p:spPr>
            <a:xfrm>
              <a:off x="3130473" y="1914861"/>
              <a:ext cx="344245" cy="311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A7AA1E6-C7A6-CD1F-C5BC-EFEF0A466D62}"/>
                </a:ext>
              </a:extLst>
            </p:cNvPr>
            <p:cNvSpPr/>
            <p:nvPr/>
          </p:nvSpPr>
          <p:spPr>
            <a:xfrm rot="10800000">
              <a:off x="3162745" y="1957891"/>
              <a:ext cx="279699" cy="2259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806630-C59C-8991-873D-9F2B2FE41F95}"/>
              </a:ext>
            </a:extLst>
          </p:cNvPr>
          <p:cNvGrpSpPr/>
          <p:nvPr/>
        </p:nvGrpSpPr>
        <p:grpSpPr>
          <a:xfrm>
            <a:off x="1172583" y="3235362"/>
            <a:ext cx="1957890" cy="311972"/>
            <a:chOff x="1516828" y="1914861"/>
            <a:chExt cx="1957890" cy="3119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A02D05-2EDF-FDC1-E325-D4FB1010D335}"/>
                </a:ext>
              </a:extLst>
            </p:cNvPr>
            <p:cNvSpPr/>
            <p:nvPr/>
          </p:nvSpPr>
          <p:spPr>
            <a:xfrm>
              <a:off x="1516828" y="1914861"/>
              <a:ext cx="1602890" cy="311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CAEB64-5B9A-34AA-95B4-4AC80CC9CBAA}"/>
                </a:ext>
              </a:extLst>
            </p:cNvPr>
            <p:cNvSpPr/>
            <p:nvPr/>
          </p:nvSpPr>
          <p:spPr>
            <a:xfrm>
              <a:off x="3130473" y="1914861"/>
              <a:ext cx="344245" cy="3119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BB061F0F-C4F4-419B-3896-3970242E962C}"/>
                </a:ext>
              </a:extLst>
            </p:cNvPr>
            <p:cNvSpPr/>
            <p:nvPr/>
          </p:nvSpPr>
          <p:spPr>
            <a:xfrm rot="10800000">
              <a:off x="3162745" y="1957891"/>
              <a:ext cx="279699" cy="225911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Flowchart: Multidocument 40">
            <a:extLst>
              <a:ext uri="{FF2B5EF4-FFF2-40B4-BE49-F238E27FC236}">
                <a16:creationId xmlns:a16="http://schemas.microsoft.com/office/drawing/2014/main" id="{BE4AC5D5-CA32-3B22-7DA1-825C0EDEB330}"/>
              </a:ext>
            </a:extLst>
          </p:cNvPr>
          <p:cNvSpPr/>
          <p:nvPr/>
        </p:nvSpPr>
        <p:spPr>
          <a:xfrm>
            <a:off x="4512863" y="2123291"/>
            <a:ext cx="1226372" cy="1032734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Datasets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114CF452-479D-40F8-FECC-5078CEC9F7DC}"/>
              </a:ext>
            </a:extLst>
          </p:cNvPr>
          <p:cNvCxnSpPr>
            <a:stCxn id="41" idx="1"/>
          </p:cNvCxnSpPr>
          <p:nvPr/>
        </p:nvCxnSpPr>
        <p:spPr>
          <a:xfrm rot="10800000">
            <a:off x="3259567" y="1920242"/>
            <a:ext cx="1253296" cy="71941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2A14F17-42EF-DB9D-11AE-8050D9AB500C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3259567" y="2639658"/>
            <a:ext cx="1253296" cy="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155E518-E913-635A-54C3-9417FB8AE175}"/>
              </a:ext>
            </a:extLst>
          </p:cNvPr>
          <p:cNvCxnSpPr>
            <a:stCxn id="41" idx="1"/>
          </p:cNvCxnSpPr>
          <p:nvPr/>
        </p:nvCxnSpPr>
        <p:spPr>
          <a:xfrm rot="10800000" flipV="1">
            <a:off x="3259567" y="2639658"/>
            <a:ext cx="1253296" cy="75168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F001355-6D3E-4F61-506B-959D724C1648}"/>
              </a:ext>
            </a:extLst>
          </p:cNvPr>
          <p:cNvSpPr txBox="1"/>
          <p:nvPr/>
        </p:nvSpPr>
        <p:spPr>
          <a:xfrm>
            <a:off x="5938221" y="2296327"/>
            <a:ext cx="280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 datasets can be used to source parameter options dynamically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45B51C3-C2B5-01E5-1CBD-DDF6065EF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271059"/>
              </p:ext>
            </p:extLst>
          </p:nvPr>
        </p:nvGraphicFramePr>
        <p:xfrm>
          <a:off x="3098199" y="4495652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77776703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704679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010463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0939943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6501488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1341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3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8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49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93936"/>
                  </a:ext>
                </a:extLst>
              </a:tr>
            </a:tbl>
          </a:graphicData>
        </a:graphic>
      </p:graphicFrame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D27A0C1-841F-8822-463E-182F1F3F3AEC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040771" y="3116915"/>
            <a:ext cx="0" cy="12399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E98D059-0B76-93FA-FA27-CC528CA3E3C9}"/>
              </a:ext>
            </a:extLst>
          </p:cNvPr>
          <p:cNvSpPr txBox="1"/>
          <p:nvPr/>
        </p:nvSpPr>
        <p:spPr>
          <a:xfrm>
            <a:off x="5126049" y="3748517"/>
            <a:ext cx="3012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Selected parameter values (sourced from datasets) can be used to filter displays</a:t>
            </a:r>
          </a:p>
        </p:txBody>
      </p:sp>
    </p:spTree>
    <p:extLst>
      <p:ext uri="{BB962C8B-B14F-4D97-AF65-F5344CB8AC3E}">
        <p14:creationId xmlns:p14="http://schemas.microsoft.com/office/powerpoint/2010/main" val="193108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2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08700" y="3424979"/>
            <a:ext cx="4845512" cy="12952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Designing Paginated Reports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96000" y="1890461"/>
            <a:ext cx="1986676" cy="12174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-37269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3817266" y="3731122"/>
            <a:ext cx="1110828" cy="1110828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1">
            <a:off x="-574467" y="3123295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059902" y="5609791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04214" y="1659591"/>
            <a:ext cx="3766350" cy="403411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66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21436" y="1659591"/>
            <a:ext cx="3766350" cy="403411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66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609743" y="1659591"/>
            <a:ext cx="2389735" cy="6147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7192522" y="5632237"/>
            <a:ext cx="2389735" cy="61471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318527" y="0"/>
            <a:ext cx="0" cy="0"/>
          </a:xfrm>
          <a:prstGeom prst="line">
            <a:avLst/>
          </a:pr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3758173" y="3630213"/>
            <a:ext cx="92875" cy="92875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40952" y="3630213"/>
            <a:ext cx="92875" cy="92875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20386" y="1743171"/>
            <a:ext cx="3168449" cy="5182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Template Selection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28850" y="2267622"/>
            <a:ext cx="3151521" cy="1102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Choose from a variety of templates to design the layout of paginated reports, ensuring consistency and professionalism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2901161" y="3781521"/>
            <a:ext cx="1806900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6600000" scaled="0"/>
                </a:gra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339758" y="1781271"/>
            <a:ext cx="2095262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6600000" scaled="0"/>
                </a:gra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03165" y="3787871"/>
            <a:ext cx="3168449" cy="5182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A8D9E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Custom Layouts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11629" y="4312322"/>
            <a:ext cx="3151521" cy="1102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Can create custom layouts tailored to specific business needs and reporting requirements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Layout Design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807251" y="1945201"/>
            <a:ext cx="3373996" cy="3373997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9525" cap="flat">
            <a:noFill/>
            <a:miter/>
          </a:ln>
          <a:effectLst>
            <a:outerShdw blurRad="3810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998053" y="1840900"/>
            <a:ext cx="66600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blurRad="317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35585" y="2164900"/>
            <a:ext cx="972000" cy="972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88670" y="2019422"/>
            <a:ext cx="4644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Adding Report Items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88670" y="2487368"/>
            <a:ext cx="4644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Add various report items such as tables, matrices, and charts to summarize and visualize data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998053" y="3803500"/>
            <a:ext cx="66600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blurRad="317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35585" y="4127500"/>
            <a:ext cx="972000" cy="972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000000" scaled="0"/>
          </a:gra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88670" y="3982024"/>
            <a:ext cx="4644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Configuring Properties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88670" y="4449968"/>
            <a:ext cx="4644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Configure properties of report items (including dynamically via “code”) to enhance data representation and user experience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8739296" y="2896645"/>
            <a:ext cx="1509906" cy="14711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Items and Properties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2683943" y="1691781"/>
            <a:ext cx="1080000" cy="10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812522" y="1897789"/>
            <a:ext cx="822843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7943" y="2350613"/>
            <a:ext cx="51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8422900" y="1691783"/>
            <a:ext cx="1080000" cy="10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551479" y="1897791"/>
            <a:ext cx="822843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06900" y="2350611"/>
            <a:ext cx="51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27943" y="2682007"/>
            <a:ext cx="4392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Styling Techniques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7943" y="3279591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Apply styling techniques to improve the visual appeal and readability of reports through colors, fonts, and borders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766900" y="2682007"/>
            <a:ext cx="4392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Conditional Formatting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66900" y="3279591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 conditional formatting to highlight critical data points automatically based on specified criteria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Formatting and Styling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08700" y="3424979"/>
            <a:ext cx="4845512" cy="12952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Building for Interactivity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096000" y="1890461"/>
            <a:ext cx="1986676" cy="12174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-37269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3817266" y="3731122"/>
            <a:ext cx="1110828" cy="1110828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1">
            <a:off x="-574467" y="3123295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059902" y="5609791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08700" y="3424979"/>
            <a:ext cx="4845512" cy="12952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Introduction &amp; Overview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96000" y="1890461"/>
            <a:ext cx="1986676" cy="12174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-37269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3817266" y="3731122"/>
            <a:ext cx="1110828" cy="1110828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1">
            <a:off x="-574467" y="3123295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059902" y="5609791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21698" r="21698"/>
          <a:stretch>
            <a:fillRect/>
          </a:stretch>
        </p:blipFill>
        <p:spPr>
          <a:xfrm>
            <a:off x="8475663" y="3429000"/>
            <a:ext cx="3043237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32320" r="32320"/>
          <a:stretch>
            <a:fillRect/>
          </a:stretch>
        </p:blipFill>
        <p:spPr>
          <a:xfrm>
            <a:off x="5300663" y="0"/>
            <a:ext cx="3043237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7867464" y="2846084"/>
            <a:ext cx="1025180" cy="228197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t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26861" y="4686926"/>
            <a:ext cx="306387" cy="247432"/>
          </a:xfrm>
          <a:custGeom>
            <a:avLst/>
            <a:gdLst>
              <a:gd name="T0" fmla="*/ 159 w 160"/>
              <a:gd name="T1" fmla="*/ 66 h 128"/>
              <a:gd name="T2" fmla="*/ 98 w 160"/>
              <a:gd name="T3" fmla="*/ 127 h 128"/>
              <a:gd name="T4" fmla="*/ 96 w 160"/>
              <a:gd name="T5" fmla="*/ 128 h 128"/>
              <a:gd name="T6" fmla="*/ 94 w 160"/>
              <a:gd name="T7" fmla="*/ 127 h 128"/>
              <a:gd name="T8" fmla="*/ 94 w 160"/>
              <a:gd name="T9" fmla="*/ 124 h 128"/>
              <a:gd name="T10" fmla="*/ 152 w 160"/>
              <a:gd name="T11" fmla="*/ 66 h 128"/>
              <a:gd name="T12" fmla="*/ 2 w 160"/>
              <a:gd name="T13" fmla="*/ 66 h 128"/>
              <a:gd name="T14" fmla="*/ 0 w 160"/>
              <a:gd name="T15" fmla="*/ 64 h 128"/>
              <a:gd name="T16" fmla="*/ 2 w 160"/>
              <a:gd name="T17" fmla="*/ 61 h 128"/>
              <a:gd name="T18" fmla="*/ 152 w 160"/>
              <a:gd name="T19" fmla="*/ 61 h 128"/>
              <a:gd name="T20" fmla="*/ 94 w 160"/>
              <a:gd name="T21" fmla="*/ 4 h 128"/>
              <a:gd name="T22" fmla="*/ 94 w 160"/>
              <a:gd name="T23" fmla="*/ 1 h 128"/>
              <a:gd name="T24" fmla="*/ 98 w 160"/>
              <a:gd name="T25" fmla="*/ 1 h 128"/>
              <a:gd name="T26" fmla="*/ 159 w 160"/>
              <a:gd name="T27" fmla="*/ 62 h 128"/>
              <a:gd name="T28" fmla="*/ 160 w 160"/>
              <a:gd name="T29" fmla="*/ 63 h 128"/>
              <a:gd name="T30" fmla="*/ 160 w 160"/>
              <a:gd name="T31" fmla="*/ 63 h 128"/>
              <a:gd name="T32" fmla="*/ 160 w 160"/>
              <a:gd name="T33" fmla="*/ 63 h 128"/>
              <a:gd name="T34" fmla="*/ 160 w 160"/>
              <a:gd name="T35" fmla="*/ 64 h 128"/>
              <a:gd name="T36" fmla="*/ 159 w 160"/>
              <a:gd name="T37" fmla="*/ 66 h 128"/>
            </a:gdLst>
            <a:ahLst/>
            <a:cxnLst/>
            <a:rect l="0" t="0" r="r" b="b"/>
            <a:pathLst>
              <a:path w="160" h="128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94740" y="1888862"/>
            <a:ext cx="936523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94740" y="2492009"/>
            <a:ext cx="3926840" cy="3077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Definition of Drill-through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94740" y="2868503"/>
            <a:ext cx="3921760" cy="9080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48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Drill-through reports allow users to navigate from a summarized view to detailed data - this enhances data exploration and analysis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094740" y="3848501"/>
            <a:ext cx="1170604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94740" y="4486361"/>
            <a:ext cx="3926840" cy="3077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 Cases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94740" y="4860332"/>
            <a:ext cx="3926840" cy="9080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48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Common use cases include sales reports where clicking on a region drills down to city-level data, or detailed financial reporting from aggregated figures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Understanding Drill-through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6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89650" y="1652200"/>
            <a:ext cx="5220000" cy="3960000"/>
          </a:xfrm>
          <a:prstGeom prst="rect">
            <a:avLst/>
          </a:prstGeom>
          <a:solidFill>
            <a:schemeClr val="bg1"/>
          </a:solidFill>
          <a:ln w="9525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0589651" y="1652200"/>
            <a:ext cx="720000" cy="720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69650" y="1652200"/>
            <a:ext cx="5220000" cy="3960000"/>
          </a:xfrm>
          <a:prstGeom prst="rect">
            <a:avLst/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9650" y="1652200"/>
            <a:ext cx="720000" cy="720000"/>
          </a:xfrm>
          <a:custGeom>
            <a:avLst/>
            <a:gdLst>
              <a:gd name="connsiteX0" fmla="*/ 0 w 4762500"/>
              <a:gd name="connsiteY0" fmla="*/ 4762500 h 4762500"/>
              <a:gd name="connsiteX1" fmla="*/ 4762500 w 4762500"/>
              <a:gd name="connsiteY1" fmla="*/ 0 h 4762500"/>
              <a:gd name="connsiteX2" fmla="*/ 0 w 4762500"/>
              <a:gd name="connsiteY2" fmla="*/ 0 h 4762500"/>
            </a:gdLst>
            <a:ahLst/>
            <a:cxnLst/>
            <a:rect l="l" t="t" r="r" b="b"/>
            <a:pathLst>
              <a:path w="4762500" h="4762500">
                <a:moveTo>
                  <a:pt x="0" y="4762500"/>
                </a:moveTo>
                <a:cubicBezTo>
                  <a:pt x="2630234" y="4762500"/>
                  <a:pt x="4762500" y="2630234"/>
                  <a:pt x="47625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9650" y="1747938"/>
            <a:ext cx="54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769650" y="1747938"/>
            <a:ext cx="54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29650" y="2019435"/>
            <a:ext cx="900000" cy="90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flat">
            <a:noFill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45650" y="2268864"/>
            <a:ext cx="468000" cy="40114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49650" y="2019435"/>
            <a:ext cx="900000" cy="900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</a:gradFill>
          <a:ln w="1270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483650" y="2269622"/>
            <a:ext cx="432000" cy="39962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9650" y="3164853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Steps for Setup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39650" y="3792586"/>
            <a:ext cx="4680000" cy="16955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Setting up drill-through involves configuring filters and linking the summarized data to related details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359650" y="3164853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Best Practices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9650" y="3792586"/>
            <a:ext cx="4680000" cy="16955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Ensure clear call-to-action and intuitive navigation paths to improve user experience when using drill-through functionality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Implementing Drill-through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20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10815" t="176" r="51620" b="43370"/>
          <a:stretch>
            <a:fillRect/>
          </a:stretch>
        </p:blipFill>
        <p:spPr>
          <a:xfrm>
            <a:off x="835293" y="1316395"/>
            <a:ext cx="2686804" cy="2686804"/>
          </a:xfrm>
          <a:custGeom>
            <a:avLst/>
            <a:gdLst/>
            <a:ahLst/>
            <a:cxnLst/>
            <a:rect l="l" t="t" r="r" b="b"/>
            <a:pathLst>
              <a:path w="2686804" h="2686804">
                <a:moveTo>
                  <a:pt x="1343402" y="0"/>
                </a:moveTo>
                <a:cubicBezTo>
                  <a:pt x="2085342" y="0"/>
                  <a:pt x="2686804" y="601462"/>
                  <a:pt x="2686804" y="1343402"/>
                </a:cubicBezTo>
                <a:lnTo>
                  <a:pt x="2686804" y="2686804"/>
                </a:lnTo>
                <a:lnTo>
                  <a:pt x="1343402" y="2686804"/>
                </a:lnTo>
                <a:cubicBezTo>
                  <a:pt x="601462" y="2686804"/>
                  <a:pt x="0" y="2085342"/>
                  <a:pt x="0" y="1343402"/>
                </a:cubicBezTo>
                <a:cubicBezTo>
                  <a:pt x="0" y="601462"/>
                  <a:pt x="601462" y="0"/>
                  <a:pt x="134340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50150" t="24787" r="28662" b="43370"/>
          <a:stretch>
            <a:fillRect/>
          </a:stretch>
        </p:blipFill>
        <p:spPr>
          <a:xfrm>
            <a:off x="3566463" y="2487701"/>
            <a:ext cx="1515498" cy="1515498"/>
          </a:xfrm>
          <a:custGeom>
            <a:avLst/>
            <a:gdLst/>
            <a:ahLst/>
            <a:cxnLst/>
            <a:rect l="l" t="t" r="r" b="b"/>
            <a:pathLst>
              <a:path w="1515498" h="1515498">
                <a:moveTo>
                  <a:pt x="757749" y="0"/>
                </a:moveTo>
                <a:cubicBezTo>
                  <a:pt x="1176243" y="0"/>
                  <a:pt x="1515498" y="339255"/>
                  <a:pt x="1515498" y="757749"/>
                </a:cubicBezTo>
                <a:lnTo>
                  <a:pt x="1515497" y="757749"/>
                </a:lnTo>
                <a:cubicBezTo>
                  <a:pt x="1515497" y="1176243"/>
                  <a:pt x="1176242" y="1515498"/>
                  <a:pt x="757748" y="1515498"/>
                </a:cubicBezTo>
                <a:lnTo>
                  <a:pt x="0" y="1515498"/>
                </a:lnTo>
                <a:lnTo>
                  <a:pt x="0" y="757749"/>
                </a:lnTo>
                <a:cubicBezTo>
                  <a:pt x="0" y="339255"/>
                  <a:pt x="339255" y="0"/>
                  <a:pt x="75774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</a:blip>
          <a:srcRect l="26911" t="59656" r="51620" b="8080"/>
          <a:stretch>
            <a:fillRect/>
          </a:stretch>
        </p:blipFill>
        <p:spPr>
          <a:xfrm>
            <a:off x="1986545" y="4063071"/>
            <a:ext cx="1535552" cy="1535552"/>
          </a:xfrm>
          <a:custGeom>
            <a:avLst/>
            <a:gdLst/>
            <a:ahLst/>
            <a:cxnLst/>
            <a:rect l="l" t="t" r="r" b="b"/>
            <a:pathLst>
              <a:path w="1535552" h="1535552">
                <a:moveTo>
                  <a:pt x="767777" y="0"/>
                </a:moveTo>
                <a:lnTo>
                  <a:pt x="1535552" y="0"/>
                </a:lnTo>
                <a:lnTo>
                  <a:pt x="1535552" y="767776"/>
                </a:lnTo>
                <a:cubicBezTo>
                  <a:pt x="1535552" y="1191807"/>
                  <a:pt x="1191807" y="1535552"/>
                  <a:pt x="767776" y="1535552"/>
                </a:cubicBezTo>
                <a:cubicBezTo>
                  <a:pt x="343745" y="1535552"/>
                  <a:pt x="0" y="1191807"/>
                  <a:pt x="0" y="767776"/>
                </a:cubicBezTo>
                <a:lnTo>
                  <a:pt x="1" y="767776"/>
                </a:lnTo>
                <a:cubicBezTo>
                  <a:pt x="1" y="343745"/>
                  <a:pt x="343746" y="0"/>
                  <a:pt x="76777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alphaModFix/>
          </a:blip>
          <a:srcRect l="50150" t="59656" r="23239" b="352"/>
          <a:stretch>
            <a:fillRect/>
          </a:stretch>
        </p:blipFill>
        <p:spPr>
          <a:xfrm>
            <a:off x="3547038" y="4044651"/>
            <a:ext cx="1903354" cy="1903354"/>
          </a:xfrm>
          <a:custGeom>
            <a:avLst/>
            <a:gdLst/>
            <a:ahLst/>
            <a:cxnLst/>
            <a:rect l="l" t="t" r="r" b="b"/>
            <a:pathLst>
              <a:path w="1903354" h="1903354">
                <a:moveTo>
                  <a:pt x="0" y="0"/>
                </a:moveTo>
                <a:lnTo>
                  <a:pt x="951676" y="0"/>
                </a:lnTo>
                <a:cubicBezTo>
                  <a:pt x="1477272" y="0"/>
                  <a:pt x="1903353" y="426081"/>
                  <a:pt x="1903353" y="951677"/>
                </a:cubicBezTo>
                <a:lnTo>
                  <a:pt x="1903354" y="951677"/>
                </a:lnTo>
                <a:cubicBezTo>
                  <a:pt x="1903354" y="1477273"/>
                  <a:pt x="1477273" y="1903354"/>
                  <a:pt x="951677" y="1903354"/>
                </a:cubicBezTo>
                <a:cubicBezTo>
                  <a:pt x="426081" y="1903354"/>
                  <a:pt x="0" y="1477273"/>
                  <a:pt x="0" y="951677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762684" y="3785530"/>
            <a:ext cx="576000" cy="576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62684" y="1796898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84007" y="1746098"/>
            <a:ext cx="4860000" cy="410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What Are Document Maps?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84007" y="2286362"/>
            <a:ext cx="4860000" cy="12814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Document maps provide a navigable structure in paginated reports, making it easier for users to locate sections and understand report flow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484007" y="3772830"/>
            <a:ext cx="4860000" cy="372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84007" y="4274993"/>
            <a:ext cx="4860000" cy="12814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They enhance report usability by allowing quick access to different report sections, especially in large and complex reports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5834784" y="1957898"/>
            <a:ext cx="431800" cy="25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34784" y="3946530"/>
            <a:ext cx="431800" cy="25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Document Maps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9365366" y="1576289"/>
            <a:ext cx="2280535" cy="5281711"/>
          </a:xfrm>
          <a:custGeom>
            <a:avLst/>
            <a:gdLst/>
            <a:ahLst/>
            <a:cxnLst/>
            <a:rect l="l" t="t" r="r" b="b"/>
            <a:pathLst>
              <a:path w="2090035" h="4840514">
                <a:moveTo>
                  <a:pt x="0" y="0"/>
                </a:moveTo>
                <a:lnTo>
                  <a:pt x="2090035" y="0"/>
                </a:lnTo>
                <a:lnTo>
                  <a:pt x="2090035" y="4840514"/>
                </a:lnTo>
                <a:lnTo>
                  <a:pt x="0" y="4840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229516" y="-685800"/>
            <a:ext cx="1576470" cy="27584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06320"/>
            <a:ext cx="2913062" cy="329438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776662" y="2306320"/>
            <a:ext cx="2913062" cy="329438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892924" y="2306320"/>
            <a:ext cx="2913062" cy="329438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2006645" y="3330884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9" name="标题 1"/>
          <p:cNvSpPr txBox="1"/>
          <p:nvPr/>
        </p:nvSpPr>
        <p:spPr>
          <a:xfrm>
            <a:off x="865823" y="2463800"/>
            <a:ext cx="2502218" cy="718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Purpose of Bookmarks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5823" y="3474838"/>
            <a:ext cx="2502218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Bookmarks save report states or views, enabling users to jump back to specific parts of the report seamlessly</a:t>
            </a:r>
            <a:endParaRPr kumimoji="1" lang="zh-CN" altLang="en-US" dirty="0"/>
          </a:p>
        </p:txBody>
      </p:sp>
      <p:cxnSp>
        <p:nvCxnSpPr>
          <p:cNvPr id="11" name="标题 1"/>
          <p:cNvCxnSpPr/>
          <p:nvPr/>
        </p:nvCxnSpPr>
        <p:spPr>
          <a:xfrm>
            <a:off x="5122907" y="3330884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2" name="标题 1"/>
          <p:cNvSpPr txBox="1"/>
          <p:nvPr/>
        </p:nvSpPr>
        <p:spPr>
          <a:xfrm>
            <a:off x="3982084" y="2461270"/>
            <a:ext cx="2502218" cy="721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Creating Bookmarks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82084" y="3474838"/>
            <a:ext cx="2502218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Creating bookmarks in the report involves selecting the desired report view and saving it, which can be accessed via a click (or action) later</a:t>
            </a:r>
            <a:endParaRPr kumimoji="1" lang="zh-CN" altLang="en-US" dirty="0"/>
          </a:p>
        </p:txBody>
      </p:sp>
      <p:cxnSp>
        <p:nvCxnSpPr>
          <p:cNvPr id="14" name="标题 1"/>
          <p:cNvCxnSpPr/>
          <p:nvPr/>
        </p:nvCxnSpPr>
        <p:spPr>
          <a:xfrm>
            <a:off x="8239169" y="3330884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5" name="标题 1"/>
          <p:cNvSpPr txBox="1"/>
          <p:nvPr/>
        </p:nvSpPr>
        <p:spPr>
          <a:xfrm>
            <a:off x="7098347" y="2461270"/>
            <a:ext cx="2502218" cy="721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 Cases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098347" y="3474838"/>
            <a:ext cx="2502218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Bookmarks are useful for presentations or revisiting specific analysis stages in a report, providing a streamlined navigation experience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68020" y="1905267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61625" y="1905268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55229" y="1905268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Bookmarks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23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324674"/>
            <a:ext cx="720001" cy="720000"/>
          </a:xfrm>
          <a:prstGeom prst="ellipse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33751" y="2324674"/>
            <a:ext cx="720001" cy="720000"/>
          </a:xfrm>
          <a:prstGeom prst="ellipse">
            <a:avLst/>
          </a:prstGeom>
          <a:gradFill>
            <a:gsLst>
              <a:gs pos="6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dist="1016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69549" y="2957457"/>
            <a:ext cx="4176000" cy="204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This feature allows users to show or hide report elements dynamically, improving user control over the report content's visibility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1569549" y="2286048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What is Toggle Visibility?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42900" y="2957459"/>
            <a:ext cx="4176000" cy="204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Toggle visibility enhances user interactivity by reducing clutter and focusing attention on relevant data sections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342900" y="2286049"/>
            <a:ext cx="4176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 for Users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8400" y="2550677"/>
            <a:ext cx="324000" cy="26799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51899" y="2522674"/>
            <a:ext cx="283704" cy="324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Basics of Toggle Visibility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77295" y="2291432"/>
            <a:ext cx="540000" cy="162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291432"/>
            <a:ext cx="540000" cy="162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291432"/>
            <a:ext cx="540001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4400" y="2422934"/>
            <a:ext cx="431800" cy="25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77295" y="2291432"/>
            <a:ext cx="540001" cy="540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31295" y="2422934"/>
            <a:ext cx="431800" cy="25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74930" y="2870307"/>
            <a:ext cx="4320000" cy="21883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Configuration involves setting up condition-based visibility rules for report items within the report, allowing for dynamic content display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374930" y="2205734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Steps to Implement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91826" y="2870307"/>
            <a:ext cx="4320000" cy="21883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 toggle visibility judiciously to avoid overwhelming users; maintain a balance between visible and hidden elements based on user needs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7191826" y="2205734"/>
            <a:ext cx="4320000" cy="664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Best Practices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Configuring Toggle Visibility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6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1194" y="1943972"/>
            <a:ext cx="5040000" cy="342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582900" y="190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2900" y="207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7943" y="1943972"/>
            <a:ext cx="5040000" cy="342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19649" y="190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79649" y="207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1943" y="2359072"/>
            <a:ext cx="4189657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What are Parameters?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91943" y="3045556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Parameters allow users to input values that dynamically control report data, enhancing the customization of report views and insights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755194" y="2359072"/>
            <a:ext cx="4192206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 of Using Parameters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55194" y="3045556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Parameters enable personalized data exploration, allowing for filtering, sorting, and viewing data based on specific user selections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Introduction to Parameters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6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457449" y="1516774"/>
            <a:ext cx="9061451" cy="4420561"/>
          </a:xfrm>
          <a:prstGeom prst="roundRect">
            <a:avLst>
              <a:gd name="adj" fmla="val 8851"/>
            </a:avLst>
          </a:prstGeom>
          <a:gradFill>
            <a:gsLst>
              <a:gs pos="0">
                <a:schemeClr val="accent3">
                  <a:lumMod val="75000"/>
                  <a:alpha val="100000"/>
                </a:schemeClr>
              </a:gs>
              <a:gs pos="80000">
                <a:schemeClr val="accent3">
                  <a:alpha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095704" y="1966944"/>
            <a:ext cx="6120000" cy="6100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Steps for Configuration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095703" y="2606146"/>
            <a:ext cx="6120000" cy="781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35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Configuring parameters involves defining parameter fields, setting default values, and linking them with report datasets for dynamic interactions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5095704" y="3736303"/>
            <a:ext cx="6120000" cy="6100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 Cases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095704" y="4393867"/>
            <a:ext cx="6120000" cy="781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35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Common use cases include generating reports based on date ranges, geographical filters, or specific product selections to tailor insights</a:t>
            </a:r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548480" y="2151274"/>
            <a:ext cx="3932240" cy="3144626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Setting Up Parameters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425651" y="1533891"/>
            <a:ext cx="7353672" cy="8229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6564628" y="1974668"/>
            <a:ext cx="3652522" cy="38230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76389" y="3592624"/>
            <a:ext cx="3429000" cy="191607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 consistent layouts, clear labels, and logical data groupings to improve readability and accessibility of reports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676389" y="2988527"/>
            <a:ext cx="3429000" cy="5067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Tips for Design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95046" y="2388912"/>
            <a:ext cx="391685" cy="4473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090" tIns="38090" rIns="38090" bIns="3809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11633" y="3592624"/>
            <a:ext cx="3549367" cy="19106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Effective design enhances report navigation and comprehension, facilitating better decision-making and user experience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911633" y="2988527"/>
            <a:ext cx="3543300" cy="5067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User-Friendly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471226" y="2388912"/>
            <a:ext cx="430180" cy="447317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090" tIns="38090" rIns="38090" bIns="3809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Designing User-Friendly Reports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247684">
            <a:off x="5937082" y="1220538"/>
            <a:ext cx="252053" cy="239968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330200" dist="381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09462" y="1425135"/>
            <a:ext cx="2016370" cy="20163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330200" dist="381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61515" y="1677188"/>
            <a:ext cx="1512264" cy="15122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15947" y="1425135"/>
            <a:ext cx="2016370" cy="201637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330200" dist="3810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868000" y="1677188"/>
            <a:ext cx="1512264" cy="15122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39700" dist="381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248731" y="2126255"/>
            <a:ext cx="614130" cy="61413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39077" y="2150362"/>
            <a:ext cx="600428" cy="565917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4435233" y="3601995"/>
            <a:ext cx="241126" cy="15686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7529612" y="3601995"/>
            <a:ext cx="241126" cy="156862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908300" y="4041140"/>
            <a:ext cx="3111500" cy="484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Interactive Elements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05760" y="4643634"/>
            <a:ext cx="3114040" cy="16428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182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Incorporate features such as tooltips, interactivity links, and visual cues to make reports more engaging and informational for users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6321462" y="4041140"/>
            <a:ext cx="2847938" cy="484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Ensuring Performance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21462" y="4643634"/>
            <a:ext cx="2851544" cy="16428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182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Regularly test interactive features to ensure they do not negatively impact report performance, maintaining a smooth user experience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Utilizing Interactive Features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9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969657" y="1665453"/>
            <a:ext cx="3729808" cy="2126405"/>
          </a:xfrm>
          <a:custGeom>
            <a:avLst/>
            <a:gdLst>
              <a:gd name="connsiteX0" fmla="*/ 2079674 w 3729808"/>
              <a:gd name="connsiteY0" fmla="*/ 502 h 2126405"/>
              <a:gd name="connsiteX1" fmla="*/ 3512384 w 3729808"/>
              <a:gd name="connsiteY1" fmla="*/ 513845 h 2126405"/>
              <a:gd name="connsiteX2" fmla="*/ 3561940 w 3729808"/>
              <a:gd name="connsiteY2" fmla="*/ 559816 h 2126405"/>
              <a:gd name="connsiteX3" fmla="*/ 3729808 w 3729808"/>
              <a:gd name="connsiteY3" fmla="*/ 391947 h 2126405"/>
              <a:gd name="connsiteX4" fmla="*/ 3729808 w 3729808"/>
              <a:gd name="connsiteY4" fmla="*/ 1306347 h 2126405"/>
              <a:gd name="connsiteX5" fmla="*/ 2815408 w 3729808"/>
              <a:gd name="connsiteY5" fmla="*/ 1306347 h 2126405"/>
              <a:gd name="connsiteX6" fmla="*/ 2961619 w 3729808"/>
              <a:gd name="connsiteY6" fmla="*/ 1160137 h 2126405"/>
              <a:gd name="connsiteX7" fmla="*/ 2886504 w 3729808"/>
              <a:gd name="connsiteY7" fmla="*/ 1095493 h 2126405"/>
              <a:gd name="connsiteX8" fmla="*/ 1636192 w 3729808"/>
              <a:gd name="connsiteY8" fmla="*/ 943078 h 2126405"/>
              <a:gd name="connsiteX9" fmla="*/ 845518 w 3729808"/>
              <a:gd name="connsiteY9" fmla="*/ 2126405 h 2126405"/>
              <a:gd name="connsiteX10" fmla="*/ 0 w 3729808"/>
              <a:gd name="connsiteY10" fmla="*/ 2126405 h 2126405"/>
              <a:gd name="connsiteX11" fmla="*/ 1312627 w 3729808"/>
              <a:gd name="connsiteY11" fmla="*/ 161920 h 2126405"/>
              <a:gd name="connsiteX12" fmla="*/ 2079674 w 3729808"/>
              <a:gd name="connsiteY12" fmla="*/ 502 h 2126405"/>
            </a:gdLst>
            <a:ahLst/>
            <a:cxnLst/>
            <a:rect l="l" t="t" r="r" b="b"/>
            <a:pathLst>
              <a:path w="3729808" h="2126405">
                <a:moveTo>
                  <a:pt x="2079674" y="502"/>
                </a:moveTo>
                <a:cubicBezTo>
                  <a:pt x="2597127" y="-10749"/>
                  <a:pt x="3109402" y="167269"/>
                  <a:pt x="3512384" y="513845"/>
                </a:cubicBezTo>
                <a:lnTo>
                  <a:pt x="3561940" y="559816"/>
                </a:lnTo>
                <a:lnTo>
                  <a:pt x="3729808" y="391947"/>
                </a:lnTo>
                <a:lnTo>
                  <a:pt x="3729808" y="1306347"/>
                </a:lnTo>
                <a:lnTo>
                  <a:pt x="2815408" y="1306347"/>
                </a:lnTo>
                <a:lnTo>
                  <a:pt x="2961619" y="1160137"/>
                </a:lnTo>
                <a:lnTo>
                  <a:pt x="2886504" y="1095493"/>
                </a:lnTo>
                <a:cubicBezTo>
                  <a:pt x="2529113" y="831827"/>
                  <a:pt x="2054978" y="769611"/>
                  <a:pt x="1636192" y="943078"/>
                </a:cubicBezTo>
                <a:cubicBezTo>
                  <a:pt x="1157581" y="1141325"/>
                  <a:pt x="845518" y="1608360"/>
                  <a:pt x="845518" y="2126405"/>
                </a:cubicBezTo>
                <a:lnTo>
                  <a:pt x="0" y="2126405"/>
                </a:lnTo>
                <a:cubicBezTo>
                  <a:pt x="0" y="1266379"/>
                  <a:pt x="518067" y="491037"/>
                  <a:pt x="1312627" y="161920"/>
                </a:cubicBezTo>
                <a:cubicBezTo>
                  <a:pt x="1560927" y="59071"/>
                  <a:pt x="1820948" y="6128"/>
                  <a:pt x="2079674" y="502"/>
                </a:cubicBezTo>
                <a:close/>
              </a:path>
            </a:pathLst>
          </a:custGeom>
          <a:gradFill>
            <a:gsLst>
              <a:gs pos="18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 flipV="1">
            <a:off x="4449966" y="3581338"/>
            <a:ext cx="3729808" cy="2126405"/>
          </a:xfrm>
          <a:custGeom>
            <a:avLst/>
            <a:gdLst>
              <a:gd name="connsiteX0" fmla="*/ 2079674 w 3729808"/>
              <a:gd name="connsiteY0" fmla="*/ 502 h 2126405"/>
              <a:gd name="connsiteX1" fmla="*/ 3512384 w 3729808"/>
              <a:gd name="connsiteY1" fmla="*/ 513845 h 2126405"/>
              <a:gd name="connsiteX2" fmla="*/ 3561940 w 3729808"/>
              <a:gd name="connsiteY2" fmla="*/ 559816 h 2126405"/>
              <a:gd name="connsiteX3" fmla="*/ 3729808 w 3729808"/>
              <a:gd name="connsiteY3" fmla="*/ 391947 h 2126405"/>
              <a:gd name="connsiteX4" fmla="*/ 3729808 w 3729808"/>
              <a:gd name="connsiteY4" fmla="*/ 1306347 h 2126405"/>
              <a:gd name="connsiteX5" fmla="*/ 2815408 w 3729808"/>
              <a:gd name="connsiteY5" fmla="*/ 1306347 h 2126405"/>
              <a:gd name="connsiteX6" fmla="*/ 2961619 w 3729808"/>
              <a:gd name="connsiteY6" fmla="*/ 1160137 h 2126405"/>
              <a:gd name="connsiteX7" fmla="*/ 2886504 w 3729808"/>
              <a:gd name="connsiteY7" fmla="*/ 1095493 h 2126405"/>
              <a:gd name="connsiteX8" fmla="*/ 1636192 w 3729808"/>
              <a:gd name="connsiteY8" fmla="*/ 943078 h 2126405"/>
              <a:gd name="connsiteX9" fmla="*/ 845518 w 3729808"/>
              <a:gd name="connsiteY9" fmla="*/ 2126405 h 2126405"/>
              <a:gd name="connsiteX10" fmla="*/ 0 w 3729808"/>
              <a:gd name="connsiteY10" fmla="*/ 2126405 h 2126405"/>
              <a:gd name="connsiteX11" fmla="*/ 1312627 w 3729808"/>
              <a:gd name="connsiteY11" fmla="*/ 161920 h 2126405"/>
              <a:gd name="connsiteX12" fmla="*/ 2079674 w 3729808"/>
              <a:gd name="connsiteY12" fmla="*/ 502 h 2126405"/>
            </a:gdLst>
            <a:ahLst/>
            <a:cxnLst/>
            <a:rect l="l" t="t" r="r" b="b"/>
            <a:pathLst>
              <a:path w="3729808" h="2126405">
                <a:moveTo>
                  <a:pt x="2079674" y="502"/>
                </a:moveTo>
                <a:cubicBezTo>
                  <a:pt x="2597127" y="-10749"/>
                  <a:pt x="3109402" y="167269"/>
                  <a:pt x="3512384" y="513845"/>
                </a:cubicBezTo>
                <a:lnTo>
                  <a:pt x="3561940" y="559816"/>
                </a:lnTo>
                <a:lnTo>
                  <a:pt x="3729808" y="391947"/>
                </a:lnTo>
                <a:lnTo>
                  <a:pt x="3729808" y="1306347"/>
                </a:lnTo>
                <a:lnTo>
                  <a:pt x="2815408" y="1306347"/>
                </a:lnTo>
                <a:lnTo>
                  <a:pt x="2961619" y="1160137"/>
                </a:lnTo>
                <a:lnTo>
                  <a:pt x="2886504" y="1095493"/>
                </a:lnTo>
                <a:cubicBezTo>
                  <a:pt x="2529113" y="831827"/>
                  <a:pt x="2054978" y="769611"/>
                  <a:pt x="1636192" y="943078"/>
                </a:cubicBezTo>
                <a:cubicBezTo>
                  <a:pt x="1157581" y="1141325"/>
                  <a:pt x="845518" y="1608360"/>
                  <a:pt x="845518" y="2126405"/>
                </a:cubicBezTo>
                <a:lnTo>
                  <a:pt x="0" y="2126405"/>
                </a:lnTo>
                <a:cubicBezTo>
                  <a:pt x="0" y="1266379"/>
                  <a:pt x="518067" y="491037"/>
                  <a:pt x="1312627" y="161920"/>
                </a:cubicBezTo>
                <a:cubicBezTo>
                  <a:pt x="1560927" y="59071"/>
                  <a:pt x="1820948" y="6128"/>
                  <a:pt x="2079674" y="502"/>
                </a:cubicBezTo>
                <a:close/>
              </a:path>
            </a:pathLst>
          </a:custGeom>
          <a:gradFill>
            <a:gsLst>
              <a:gs pos="18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71513" y="1561420"/>
            <a:ext cx="3496627" cy="4252686"/>
          </a:xfrm>
          <a:prstGeom prst="roundRect">
            <a:avLst>
              <a:gd name="adj" fmla="val 6841"/>
            </a:avLst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08121" y="1561420"/>
            <a:ext cx="3496627" cy="4252686"/>
          </a:xfrm>
          <a:prstGeom prst="roundRect">
            <a:avLst>
              <a:gd name="adj" fmla="val 6841"/>
            </a:avLst>
          </a:prstGeom>
          <a:solidFill>
            <a:schemeClr val="bg1"/>
          </a:solidFill>
          <a:ln w="254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80640" y="1858984"/>
            <a:ext cx="678372" cy="615022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17249" y="1848618"/>
            <a:ext cx="678372" cy="656486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99357" y="3175000"/>
            <a:ext cx="956397" cy="950409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43476" y="2794000"/>
            <a:ext cx="25527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502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Define Course Objectives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24426" y="3391571"/>
            <a:ext cx="2590800" cy="2056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Mechanics &amp; usage of Power BI Paginated Reports to create detailed reports providing business insights and user interactivity in a printable format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8473735" y="2794000"/>
            <a:ext cx="25654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Expected Outcomes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530885" y="3391570"/>
            <a:ext cx="2451100" cy="2056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Through hands-on, report creation proficiency, including data integration, report design, and consumable delivery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Course Goals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89329" y="1317329"/>
            <a:ext cx="4320000" cy="4629743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29000">
                  <a:schemeClr val="accent1">
                    <a:lumMod val="75000"/>
                    <a:lumOff val="25000"/>
                    <a:alpha val="0"/>
                  </a:schemeClr>
                </a:gs>
                <a:gs pos="54560">
                  <a:schemeClr val="accent1">
                    <a:lumMod val="50000"/>
                    <a:lumOff val="50000"/>
                    <a:alpha val="0"/>
                  </a:schemeClr>
                </a:gs>
                <a:gs pos="79734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691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74000"/>
                  <a:lumOff val="26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80090" y="1317329"/>
            <a:ext cx="4320000" cy="4629743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29000">
                  <a:schemeClr val="accent1">
                    <a:lumMod val="75000"/>
                    <a:lumOff val="25000"/>
                    <a:alpha val="0"/>
                  </a:schemeClr>
                </a:gs>
                <a:gs pos="54560">
                  <a:schemeClr val="accent1">
                    <a:lumMod val="50000"/>
                    <a:lumOff val="50000"/>
                    <a:alpha val="0"/>
                  </a:schemeClr>
                </a:gs>
                <a:gs pos="79734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478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74000"/>
                  <a:lumOff val="26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60090" y="3134743"/>
            <a:ext cx="396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Accurate data is crucial for reliable insights and decision-making, ensuring that interactive features deliver meaningful and trustworthy information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769329" y="3175343"/>
            <a:ext cx="396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 robust validation procedures, regular audits, and clear data entry protocols to maintain data integrity in reports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460090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Accuracy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69329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Validation Techniques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358454" y="5706341"/>
            <a:ext cx="163273" cy="163273"/>
          </a:xfrm>
          <a:prstGeom prst="ellipse">
            <a:avLst/>
          </a:prstGeom>
          <a:gradFill>
            <a:gsLst>
              <a:gs pos="18000">
                <a:schemeClr val="accent1">
                  <a:lumMod val="74000"/>
                  <a:lumOff val="26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9013371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8667693" y="5706341"/>
            <a:ext cx="163273" cy="163273"/>
          </a:xfrm>
          <a:prstGeom prst="ellipse">
            <a:avLst/>
          </a:prstGeom>
          <a:gradFill>
            <a:gsLst>
              <a:gs pos="18000">
                <a:schemeClr val="accent1">
                  <a:lumMod val="74000"/>
                  <a:lumOff val="26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6750957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5" name="标题 1"/>
          <p:cNvCxnSpPr/>
          <p:nvPr/>
        </p:nvCxnSpPr>
        <p:spPr>
          <a:xfrm>
            <a:off x="3704132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6" name="标题 1"/>
          <p:cNvCxnSpPr/>
          <p:nvPr/>
        </p:nvCxnSpPr>
        <p:spPr>
          <a:xfrm>
            <a:off x="1441718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Ensuring Data Accuracy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20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700000">
            <a:off x="9129304" y="2530544"/>
            <a:ext cx="2019090" cy="1974709"/>
          </a:xfrm>
          <a:prstGeom prst="roundRect">
            <a:avLst>
              <a:gd name="adj" fmla="val 3889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711200" dist="419100" dir="8100000" sx="95000" sy="95000" algn="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959351"/>
            <a:ext cx="5459663" cy="15166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6400" y="2422288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728425"/>
            <a:ext cx="5461000" cy="15547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6400" y="4191362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51556" y="2134938"/>
            <a:ext cx="4315844" cy="43046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Conducting User Testing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51556" y="3932207"/>
            <a:ext cx="4315844" cy="43659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Incorporating Feedback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51557" y="2635019"/>
            <a:ext cx="4315843" cy="745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Regular user testing helps identify usability issues and gather feedback, enabling iterative improvements to report design and functionality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551557" y="4432288"/>
            <a:ext cx="4315843" cy="7323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Actively seek and incorporate user feedback to refine report features, ensuring that they meet user needs and preferences effectively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2700000">
            <a:off x="6965400" y="2488923"/>
            <a:ext cx="2019090" cy="2019090"/>
          </a:xfrm>
          <a:prstGeom prst="roundRect">
            <a:avLst>
              <a:gd name="adj" fmla="val 388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11200" dist="419100" dir="8100000" sx="95000" sy="95000" algn="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78440" y="3016713"/>
            <a:ext cx="995014" cy="9816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User Testing and Feedback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67A64-2245-4F97-BA07-3F9AB9E83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90F05-6AF7-287A-F2A8-82676D3A811E}"/>
              </a:ext>
            </a:extLst>
          </p:cNvPr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836ECC0-CBD8-7DB1-E33F-44C1978CA5B3}"/>
              </a:ext>
            </a:extLst>
          </p:cNvPr>
          <p:cNvSpPr txBox="1"/>
          <p:nvPr/>
        </p:nvSpPr>
        <p:spPr>
          <a:xfrm>
            <a:off x="6108700" y="3424979"/>
            <a:ext cx="4845512" cy="12952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Exporting and Sharing Reports</a:t>
            </a: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164C575-050B-0C2B-9AAB-6EF9D767B889}"/>
              </a:ext>
            </a:extLst>
          </p:cNvPr>
          <p:cNvSpPr txBox="1"/>
          <p:nvPr/>
        </p:nvSpPr>
        <p:spPr>
          <a:xfrm>
            <a:off x="6096000" y="1890461"/>
            <a:ext cx="1986676" cy="12174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 dirty="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06</a:t>
            </a: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979885C-49A3-6B49-A0E5-394558ABF796}"/>
              </a:ext>
            </a:extLst>
          </p:cNvPr>
          <p:cNvSpPr txBox="1"/>
          <p:nvPr/>
        </p:nvSpPr>
        <p:spPr>
          <a:xfrm>
            <a:off x="0" y="-37269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4A7FEB3-E81F-3981-E665-252D152481BD}"/>
              </a:ext>
            </a:extLst>
          </p:cNvPr>
          <p:cNvSpPr txBox="1"/>
          <p:nvPr/>
        </p:nvSpPr>
        <p:spPr>
          <a:xfrm flipH="1">
            <a:off x="3817266" y="3731122"/>
            <a:ext cx="1110828" cy="1110828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7593358-0861-B1C8-5EA9-D241831249D0}"/>
              </a:ext>
            </a:extLst>
          </p:cNvPr>
          <p:cNvSpPr txBox="1"/>
          <p:nvPr/>
        </p:nvSpPr>
        <p:spPr>
          <a:xfrm rot="5400000" flipH="1">
            <a:off x="-574467" y="3123295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1B07478-CB7C-3D97-0F06-E18B37842D86}"/>
              </a:ext>
            </a:extLst>
          </p:cNvPr>
          <p:cNvSpPr txBox="1"/>
          <p:nvPr/>
        </p:nvSpPr>
        <p:spPr>
          <a:xfrm flipH="1">
            <a:off x="9059902" y="5609791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694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2119" y="2275099"/>
            <a:ext cx="5220718" cy="704850"/>
          </a:xfrm>
          <a:prstGeom prst="roundRect">
            <a:avLst>
              <a:gd name="adj" fmla="val 8559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58305" y="3175715"/>
            <a:ext cx="4888346" cy="1813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Export paginated reports to PDF format for easy distribution and printing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958305" y="2313936"/>
            <a:ext cx="4888346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PDF Export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66462" y="2275099"/>
            <a:ext cx="5220718" cy="704850"/>
          </a:xfrm>
          <a:prstGeom prst="roundRect">
            <a:avLst>
              <a:gd name="adj" fmla="val 8559"/>
            </a:avLst>
          </a:prstGeom>
          <a:gradFill>
            <a:gsLst>
              <a:gs pos="1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32649" y="3175715"/>
            <a:ext cx="4888346" cy="1813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Export reports to Excel for further data analysis and manipulation – allows a report to expose data that can be manipulated and then used as a follow-up reporting source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332649" y="2313936"/>
            <a:ext cx="4888346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Excel Export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Export Options (Among Others)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>
            <a:off x="8246592" y="1904945"/>
            <a:ext cx="1080000" cy="1944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00000">
            <a:off x="8668622" y="2220870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00000">
            <a:off x="2790678" y="1904944"/>
            <a:ext cx="1080000" cy="1944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00000">
            <a:off x="3212708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16000" y="2839456"/>
            <a:ext cx="11160000" cy="2520000"/>
          </a:xfrm>
          <a:prstGeom prst="rect">
            <a:avLst/>
          </a:prstGeom>
          <a:gradFill>
            <a:gsLst>
              <a:gs pos="41000">
                <a:schemeClr val="bg1">
                  <a:alpha val="100000"/>
                </a:schemeClr>
              </a:gs>
              <a:gs pos="79000">
                <a:schemeClr val="bg1">
                  <a:lumMod val="9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9" name="标题 1"/>
          <p:cNvSpPr txBox="1"/>
          <p:nvPr/>
        </p:nvSpPr>
        <p:spPr>
          <a:xfrm>
            <a:off x="1021693" y="3121271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Email Distribution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1693" y="3731555"/>
            <a:ext cx="4680000" cy="1742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Reports can be distributed email directly from the Power BI Report Server or Service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477607" y="3121271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Embedding Reports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77607" y="3731555"/>
            <a:ext cx="4680000" cy="1742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Paginated reports can be embedded in applications or websites for wider accessibility – there’s even a Paginated Report visualization in Power BI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Sharing Methods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9" grpId="0"/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374442"/>
            <a:ext cx="5112000" cy="3708858"/>
          </a:xfrm>
          <a:prstGeom prst="roundRect">
            <a:avLst>
              <a:gd name="adj" fmla="val 6162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dist="1270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406900" y="2374442"/>
            <a:ext cx="5112000" cy="3708858"/>
          </a:xfrm>
          <a:prstGeom prst="roundRect">
            <a:avLst>
              <a:gd name="adj" fmla="val 6162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dist="1270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rcRect l="1521" r="1521" b="19532"/>
          <a:stretch>
            <a:fillRect/>
          </a:stretch>
        </p:blipFill>
        <p:spPr>
          <a:xfrm>
            <a:off x="660400" y="3488805"/>
            <a:ext cx="5112000" cy="2594495"/>
          </a:xfrm>
          <a:custGeom>
            <a:avLst/>
            <a:gdLst/>
            <a:ahLst/>
            <a:cxnLst/>
            <a:rect l="l" t="t" r="r" b="b"/>
            <a:pathLst>
              <a:path w="5112000" h="2594495">
                <a:moveTo>
                  <a:pt x="0" y="0"/>
                </a:moveTo>
                <a:lnTo>
                  <a:pt x="5112000" y="0"/>
                </a:lnTo>
                <a:lnTo>
                  <a:pt x="5112000" y="2399061"/>
                </a:lnTo>
                <a:cubicBezTo>
                  <a:pt x="5112000" y="2506996"/>
                  <a:pt x="5024501" y="2594495"/>
                  <a:pt x="4916566" y="2594495"/>
                </a:cubicBezTo>
                <a:lnTo>
                  <a:pt x="195434" y="2594495"/>
                </a:lnTo>
                <a:cubicBezTo>
                  <a:pt x="87499" y="2594495"/>
                  <a:pt x="0" y="2506996"/>
                  <a:pt x="0" y="239906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/>
          </a:blip>
          <a:srcRect l="7219" r="1558" b="2707"/>
          <a:stretch>
            <a:fillRect/>
          </a:stretch>
        </p:blipFill>
        <p:spPr>
          <a:xfrm>
            <a:off x="6406900" y="3088985"/>
            <a:ext cx="5112000" cy="2994315"/>
          </a:xfrm>
          <a:custGeom>
            <a:avLst/>
            <a:gdLst/>
            <a:ahLst/>
            <a:cxnLst/>
            <a:rect l="l" t="t" r="r" b="b"/>
            <a:pathLst>
              <a:path w="5112000" h="2994315">
                <a:moveTo>
                  <a:pt x="0" y="0"/>
                </a:moveTo>
                <a:lnTo>
                  <a:pt x="5112000" y="0"/>
                </a:lnTo>
                <a:lnTo>
                  <a:pt x="5112000" y="2814807"/>
                </a:lnTo>
                <a:cubicBezTo>
                  <a:pt x="5112000" y="2913947"/>
                  <a:pt x="5031632" y="2994315"/>
                  <a:pt x="4932492" y="2994315"/>
                </a:cubicBezTo>
                <a:lnTo>
                  <a:pt x="179508" y="2994315"/>
                </a:lnTo>
                <a:cubicBezTo>
                  <a:pt x="80368" y="2994315"/>
                  <a:pt x="0" y="2913947"/>
                  <a:pt x="0" y="2814807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/>
          </a:blip>
          <a:srcRect l="673" t="48116" r="579" b="34467"/>
          <a:stretch>
            <a:fillRect/>
          </a:stretch>
        </p:blipFill>
        <p:spPr>
          <a:xfrm>
            <a:off x="-24000" y="1315358"/>
            <a:ext cx="12240000" cy="1440000"/>
          </a:xfrm>
          <a:custGeom>
            <a:avLst/>
            <a:gdLst/>
            <a:ahLst/>
            <a:cxnLst/>
            <a:rect l="l" t="t" r="r" b="b"/>
            <a:pathLst>
              <a:path w="12240000" h="1440000">
                <a:moveTo>
                  <a:pt x="0" y="0"/>
                </a:moveTo>
                <a:lnTo>
                  <a:pt x="12240000" y="0"/>
                </a:lnTo>
                <a:lnTo>
                  <a:pt x="12240000" y="1440000"/>
                </a:lnTo>
                <a:lnTo>
                  <a:pt x="0" y="144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660400" y="2247442"/>
            <a:ext cx="5112000" cy="2388058"/>
          </a:xfrm>
          <a:prstGeom prst="round2SameRect">
            <a:avLst>
              <a:gd name="adj1" fmla="val 6444"/>
              <a:gd name="adj2" fmla="val 0"/>
            </a:avLst>
          </a:prstGeom>
          <a:gradFill>
            <a:gsLst>
              <a:gs pos="62000">
                <a:schemeClr val="bg1"/>
              </a:gs>
              <a:gs pos="90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06900" y="2247442"/>
            <a:ext cx="5112000" cy="2388058"/>
          </a:xfrm>
          <a:prstGeom prst="round2SameRect">
            <a:avLst>
              <a:gd name="adj1" fmla="val 6444"/>
              <a:gd name="adj2" fmla="val 0"/>
            </a:avLst>
          </a:prstGeom>
          <a:gradFill>
            <a:gsLst>
              <a:gs pos="65000">
                <a:schemeClr val="bg1"/>
              </a:gs>
              <a:gs pos="83000">
                <a:schemeClr val="bg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6400" y="2626458"/>
            <a:ext cx="450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Access Permissions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66400" y="3152484"/>
            <a:ext cx="4500000" cy="1297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Set access permissions to control who can view and interact with reports, ensuring data security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712900" y="2626458"/>
            <a:ext cx="450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Encryption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712900" y="3152484"/>
            <a:ext cx="4500000" cy="12970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 data encryption practices to protect sensitive information within paginated reports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Security Considerations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08700" y="3424979"/>
            <a:ext cx="4845512" cy="12952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Performance Optimization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96000" y="1890461"/>
            <a:ext cx="1986676" cy="12174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 dirty="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07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0" y="-37269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3817266" y="3731122"/>
            <a:ext cx="1110828" cy="1110828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1">
            <a:off x="-574467" y="3123295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059902" y="5609791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700000">
            <a:off x="9129304" y="2530544"/>
            <a:ext cx="2019090" cy="1974709"/>
          </a:xfrm>
          <a:prstGeom prst="roundRect">
            <a:avLst>
              <a:gd name="adj" fmla="val 3889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711200" dist="419100" dir="8100000" sx="95000" sy="95000" algn="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959351"/>
            <a:ext cx="5459663" cy="15166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6400" y="2422288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728425"/>
            <a:ext cx="5461000" cy="15547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6400" y="4191362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51556" y="2134938"/>
            <a:ext cx="4315844" cy="43046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Rendering Time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51556" y="3932207"/>
            <a:ext cx="4315844" cy="43659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Resource Utilization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51557" y="2635019"/>
            <a:ext cx="4315843" cy="745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Analyze factors affecting the rendering time of reports and techniques to optimize performance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551557" y="4432288"/>
            <a:ext cx="4315843" cy="7323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Optimize resource utilization to balance load and improve the efficiency of report generation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2700000">
            <a:off x="6965400" y="2488923"/>
            <a:ext cx="2019090" cy="2019090"/>
          </a:xfrm>
          <a:prstGeom prst="roundRect">
            <a:avLst>
              <a:gd name="adj" fmla="val 388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711200" dist="419100" dir="8100000" sx="95000" sy="95000" algn="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78440" y="3016713"/>
            <a:ext cx="995014" cy="9816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Rendering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236538" y="1834525"/>
            <a:ext cx="7771924" cy="13349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0838" y="1167063"/>
            <a:ext cx="3316007" cy="13349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rcRect l="1854" t="19264" b="19264"/>
          <a:stretch>
            <a:fillRect/>
          </a:stretch>
        </p:blipFill>
        <p:spPr>
          <a:xfrm>
            <a:off x="1231194" y="1215850"/>
            <a:ext cx="3194602" cy="1237349"/>
          </a:xfrm>
          <a:custGeom>
            <a:avLst/>
            <a:gdLst/>
            <a:ahLst/>
            <a:cxnLst/>
            <a:rect l="l" t="t" r="r" b="b"/>
            <a:pathLst>
              <a:path w="3194602" h="1237349">
                <a:moveTo>
                  <a:pt x="618675" y="0"/>
                </a:moveTo>
                <a:lnTo>
                  <a:pt x="2576621" y="0"/>
                </a:lnTo>
                <a:cubicBezTo>
                  <a:pt x="2875595" y="0"/>
                  <a:pt x="3125038" y="212071"/>
                  <a:pt x="3182727" y="493990"/>
                </a:cubicBezTo>
                <a:lnTo>
                  <a:pt x="3194602" y="611790"/>
                </a:lnTo>
                <a:lnTo>
                  <a:pt x="3194602" y="625559"/>
                </a:lnTo>
                <a:lnTo>
                  <a:pt x="3182727" y="743359"/>
                </a:lnTo>
                <a:cubicBezTo>
                  <a:pt x="3125038" y="1025279"/>
                  <a:pt x="2875595" y="1237349"/>
                  <a:pt x="2576621" y="1237349"/>
                </a:cubicBezTo>
                <a:lnTo>
                  <a:pt x="618675" y="1237349"/>
                </a:lnTo>
                <a:cubicBezTo>
                  <a:pt x="276990" y="1237349"/>
                  <a:pt x="0" y="960359"/>
                  <a:pt x="0" y="618675"/>
                </a:cubicBezTo>
                <a:cubicBezTo>
                  <a:pt x="0" y="276990"/>
                  <a:pt x="276990" y="0"/>
                  <a:pt x="61867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4535955" y="2338421"/>
            <a:ext cx="6025046" cy="7728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Write efficient queries to minimize data retrieval time and enhance overall report performance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0376502" y="1927857"/>
            <a:ext cx="631960" cy="11461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28853" y="1564449"/>
            <a:ext cx="1661553" cy="10651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4300" y="1845715"/>
            <a:ext cx="6003525" cy="4728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Efficient Queries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36538" y="4307228"/>
            <a:ext cx="7771924" cy="13349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70838" y="3639766"/>
            <a:ext cx="3316007" cy="13349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/>
          </a:blip>
          <a:srcRect t="18615" b="18615"/>
          <a:stretch>
            <a:fillRect/>
          </a:stretch>
        </p:blipFill>
        <p:spPr>
          <a:xfrm>
            <a:off x="1231194" y="3688553"/>
            <a:ext cx="3194602" cy="1237349"/>
          </a:xfrm>
          <a:custGeom>
            <a:avLst/>
            <a:gdLst/>
            <a:ahLst/>
            <a:cxnLst/>
            <a:rect l="l" t="t" r="r" b="b"/>
            <a:pathLst>
              <a:path w="3194602" h="1237349">
                <a:moveTo>
                  <a:pt x="618675" y="0"/>
                </a:moveTo>
                <a:lnTo>
                  <a:pt x="2576621" y="0"/>
                </a:lnTo>
                <a:cubicBezTo>
                  <a:pt x="2875595" y="0"/>
                  <a:pt x="3125038" y="212071"/>
                  <a:pt x="3182727" y="493990"/>
                </a:cubicBezTo>
                <a:lnTo>
                  <a:pt x="3194602" y="611790"/>
                </a:lnTo>
                <a:lnTo>
                  <a:pt x="3194602" y="625559"/>
                </a:lnTo>
                <a:lnTo>
                  <a:pt x="3182727" y="743359"/>
                </a:lnTo>
                <a:cubicBezTo>
                  <a:pt x="3125038" y="1025279"/>
                  <a:pt x="2875595" y="1237349"/>
                  <a:pt x="2576621" y="1237349"/>
                </a:cubicBezTo>
                <a:lnTo>
                  <a:pt x="618675" y="1237349"/>
                </a:lnTo>
                <a:cubicBezTo>
                  <a:pt x="276990" y="1237349"/>
                  <a:pt x="0" y="960359"/>
                  <a:pt x="0" y="618675"/>
                </a:cubicBezTo>
                <a:cubicBezTo>
                  <a:pt x="0" y="276990"/>
                  <a:pt x="276990" y="0"/>
                  <a:pt x="61867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4535955" y="4811124"/>
            <a:ext cx="6025046" cy="7728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Employ query optimization strategies to ensure quick and accurate data retrieval from various sources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376502" y="4400560"/>
            <a:ext cx="631960" cy="11461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528853" y="4037152"/>
            <a:ext cx="1661553" cy="10651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54300" y="4305718"/>
            <a:ext cx="6003525" cy="4855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Query Optimization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Query Performance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 animBg="1"/>
      <p:bldP spid="8" grpId="0" animBg="1"/>
      <p:bldP spid="9" grpId="0"/>
      <p:bldP spid="10" grpId="0" animBg="1"/>
      <p:bldP spid="11" grpId="0" animBg="1"/>
      <p:bldP spid="13" grpId="0"/>
      <p:bldP spid="14" grpId="0" animBg="1"/>
      <p:bldP spid="1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2888" y="2326148"/>
            <a:ext cx="50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2225" cap="flat">
            <a:solidFill>
              <a:schemeClr val="bg1">
                <a:lumMod val="95000"/>
              </a:schemeClr>
            </a:solidFill>
            <a:miter/>
          </a:ln>
          <a:effectLst>
            <a:outerShdw blurRad="317500" dist="127000" dir="2400000" sx="102000" sy="102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6412" y="2326148"/>
            <a:ext cx="50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2225" cap="flat">
            <a:solidFill>
              <a:schemeClr val="bg1">
                <a:lumMod val="95000"/>
              </a:schemeClr>
            </a:solidFill>
            <a:miter/>
          </a:ln>
          <a:effectLst>
            <a:outerShdw blurRad="317500" dist="127000" dir="2400000" sx="102000" sy="102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56412" y="3081104"/>
            <a:ext cx="4500000" cy="18969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 data caching techniques to reduce query load and improve report responsiveness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956412" y="2416148"/>
            <a:ext cx="45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Caching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22889" y="3081104"/>
            <a:ext cx="4500000" cy="18969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Follow best practices in caching to maintain data accuracy while enhancing performance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722889" y="2416148"/>
            <a:ext cx="45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Caching Best Practices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Caching Strategies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1" y="2533922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Power BI-based reports designed for printing or PDF generation using a fixed layout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Fixed layout, deterministic pagination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Best for operational documents, pixel-perfect exports, long tables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73102" y="1189335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20612" y="1130300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2032526" y="1533278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38382" y="1384577"/>
            <a:ext cx="447796" cy="41424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116868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Paginated Reports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1" y="5057996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Reports used for data exploration and for identifying business trends and gaining intelligence about operations, products, customers,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Semantic models, DAX/SQL workloads, data science outputs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Best for curated datasets, metrics, and advanced analytics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673102" y="3713409"/>
            <a:ext cx="1598878" cy="804726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320612" y="3654374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5400">
                <a:ln w="15875">
                  <a:solidFill>
                    <a:srgbClr val="FFB25D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2032526" y="4057352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38382" y="3891874"/>
            <a:ext cx="447796" cy="44779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640942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A8D9E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Analytical Reports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347996" y="2533922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Reports that allow user engagement and real-time data manipulation within Power BI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Visual exploration, cross-filtering, drill-downs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Best for dashboards and ad-hoc analysis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360697" y="1189335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8206" y="1130300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>
            <a:off x="7720122" y="1533278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53823" y="1367800"/>
            <a:ext cx="392104" cy="44779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347995" y="2116868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Interactive Reports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Paginated vs. Interactive vs. Analytical Reports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 animBg="1"/>
      <p:bldP spid="19" grpId="0" animBg="1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7099B-D5B1-E32B-49E9-F51D9B6FD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2924B-EDC6-26BC-E6BA-0ACE8EC3F638}"/>
              </a:ext>
            </a:extLst>
          </p:cNvPr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D155A86-809A-B46D-E711-F6611DAB9DDC}"/>
              </a:ext>
            </a:extLst>
          </p:cNvPr>
          <p:cNvSpPr txBox="1"/>
          <p:nvPr/>
        </p:nvSpPr>
        <p:spPr>
          <a:xfrm>
            <a:off x="6108700" y="3424979"/>
            <a:ext cx="4845512" cy="12952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cs typeface="poppins-bold"/>
              </a:rPr>
              <a:t>Demo</a:t>
            </a: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D6B79BF-28C6-A403-78AD-A646AD2264D3}"/>
              </a:ext>
            </a:extLst>
          </p:cNvPr>
          <p:cNvSpPr txBox="1"/>
          <p:nvPr/>
        </p:nvSpPr>
        <p:spPr>
          <a:xfrm>
            <a:off x="6096000" y="1890461"/>
            <a:ext cx="1986676" cy="12174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 dirty="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08</a:t>
            </a: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D42391C-E282-DE9A-08FD-2C3CBEED8F76}"/>
              </a:ext>
            </a:extLst>
          </p:cNvPr>
          <p:cNvSpPr txBox="1"/>
          <p:nvPr/>
        </p:nvSpPr>
        <p:spPr>
          <a:xfrm>
            <a:off x="0" y="-37269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DB8B47A-8CEC-0518-9C54-6468B87D39E5}"/>
              </a:ext>
            </a:extLst>
          </p:cNvPr>
          <p:cNvSpPr txBox="1"/>
          <p:nvPr/>
        </p:nvSpPr>
        <p:spPr>
          <a:xfrm flipH="1">
            <a:off x="3817266" y="3731122"/>
            <a:ext cx="1110828" cy="1110828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1CF39B0-3957-0CA9-B695-0534488BCF6A}"/>
              </a:ext>
            </a:extLst>
          </p:cNvPr>
          <p:cNvSpPr txBox="1"/>
          <p:nvPr/>
        </p:nvSpPr>
        <p:spPr>
          <a:xfrm rot="5400000" flipH="1">
            <a:off x="-574467" y="3123295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0C8EDBC-C3FA-DCB8-462E-2C2A4D4756BA}"/>
              </a:ext>
            </a:extLst>
          </p:cNvPr>
          <p:cNvSpPr txBox="1"/>
          <p:nvPr/>
        </p:nvSpPr>
        <p:spPr>
          <a:xfrm flipH="1">
            <a:off x="9059902" y="5609791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747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-2916411" y="2634692"/>
            <a:ext cx="6618174" cy="13487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7200">
                <a:ln w="12700">
                  <a:solidFill>
                    <a:srgbClr val="454545">
                      <a:alpha val="100000"/>
                    </a:srgbClr>
                  </a:solidFill>
                </a:ln>
                <a:noFill/>
                <a:latin typeface="poppins-bold"/>
                <a:ea typeface="poppins-bold"/>
                <a:cs typeface="poppins-bold"/>
              </a:rPr>
              <a:t>TECHNOLOGY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7072" y="1298470"/>
            <a:ext cx="8108411" cy="16906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1594884" y="3589455"/>
            <a:ext cx="0" cy="752656"/>
          </a:xfrm>
          <a:prstGeom prst="line">
            <a:avLst/>
          </a:prstGeom>
          <a:noFill/>
          <a:ln w="15875" cap="sq">
            <a:solidFill>
              <a:schemeClr val="accent1"/>
            </a:solidFill>
            <a:prstDash val="solid"/>
            <a:miter/>
          </a:ln>
        </p:spPr>
      </p:cxnSp>
      <p:sp>
        <p:nvSpPr>
          <p:cNvPr id="8" name="标题 1"/>
          <p:cNvSpPr txBox="1"/>
          <p:nvPr/>
        </p:nvSpPr>
        <p:spPr>
          <a:xfrm flipH="1">
            <a:off x="1211131" y="5559530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1">
            <a:off x="9715603" y="2591589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7609180" y="3095948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702187" y="4671974"/>
            <a:ext cx="2195505" cy="2195505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08700" y="3424979"/>
            <a:ext cx="4845512" cy="12952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Paginated Report Architecture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96000" y="1890461"/>
            <a:ext cx="1986676" cy="12174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-37269"/>
            <a:ext cx="4604084" cy="3771530"/>
          </a:xfrm>
          <a:custGeom>
            <a:avLst/>
            <a:gdLst>
              <a:gd name="connsiteX0" fmla="*/ 0 w 3114151"/>
              <a:gd name="connsiteY0" fmla="*/ 0 h 2551021"/>
              <a:gd name="connsiteX1" fmla="*/ 2967624 w 3114151"/>
              <a:gd name="connsiteY1" fmla="*/ 0 h 2551021"/>
              <a:gd name="connsiteX2" fmla="*/ 2970144 w 3114151"/>
              <a:gd name="connsiteY2" fmla="*/ 5231 h 2551021"/>
              <a:gd name="connsiteX3" fmla="*/ 3114151 w 3114151"/>
              <a:gd name="connsiteY3" fmla="*/ 718522 h 2551021"/>
              <a:gd name="connsiteX4" fmla="*/ 1281652 w 3114151"/>
              <a:gd name="connsiteY4" fmla="*/ 2551021 h 2551021"/>
              <a:gd name="connsiteX5" fmla="*/ 116013 w 3114151"/>
              <a:gd name="connsiteY5" fmla="*/ 2132567 h 2551021"/>
              <a:gd name="connsiteX6" fmla="*/ 0 w 3114151"/>
              <a:gd name="connsiteY6" fmla="*/ 2027128 h 2551021"/>
            </a:gdLst>
            <a:ahLst/>
            <a:cxnLst/>
            <a:rect l="l" t="t" r="r" b="b"/>
            <a:pathLst>
              <a:path w="3114151" h="2551021">
                <a:moveTo>
                  <a:pt x="0" y="0"/>
                </a:moveTo>
                <a:lnTo>
                  <a:pt x="2967624" y="0"/>
                </a:lnTo>
                <a:lnTo>
                  <a:pt x="2970144" y="5231"/>
                </a:lnTo>
                <a:cubicBezTo>
                  <a:pt x="3062874" y="224468"/>
                  <a:pt x="3114151" y="465507"/>
                  <a:pt x="3114151" y="718522"/>
                </a:cubicBezTo>
                <a:cubicBezTo>
                  <a:pt x="3114151" y="1730583"/>
                  <a:pt x="2293713" y="2551021"/>
                  <a:pt x="1281652" y="2551021"/>
                </a:cubicBezTo>
                <a:cubicBezTo>
                  <a:pt x="838875" y="2551021"/>
                  <a:pt x="432777" y="2393984"/>
                  <a:pt x="116013" y="2132567"/>
                </a:cubicBezTo>
                <a:lnTo>
                  <a:pt x="0" y="202712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3817266" y="3731122"/>
            <a:ext cx="1110828" cy="1110828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1">
            <a:off x="-574467" y="3123295"/>
            <a:ext cx="3071061" cy="1008716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059902" y="5609791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2"/>
              </a:gs>
              <a:gs pos="93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89250" y="1130300"/>
            <a:ext cx="7924800" cy="238225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65250" y="1130300"/>
            <a:ext cx="2526631" cy="2382252"/>
          </a:xfrm>
          <a:prstGeom prst="rightArrowCallout">
            <a:avLst>
              <a:gd name="adj1" fmla="val 33080"/>
              <a:gd name="adj2" fmla="val 32744"/>
              <a:gd name="adj3" fmla="val 32407"/>
              <a:gd name="adj4" fmla="val 64342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20727" y="1934295"/>
            <a:ext cx="1081605" cy="7421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88553" y="2150215"/>
            <a:ext cx="391130" cy="34242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40949" y="1266657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40949" y="3298391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021884" y="1934295"/>
            <a:ext cx="4674608" cy="1417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RDL provides an XML-based structure built out through graphical interaction with report builder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Includes &lt;Report&gt; root with &lt;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DataSources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&gt;, &lt;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DataSets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&gt;, &lt;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ReportParameters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&gt;, &lt;Body&gt;, etc. elements in hierarchy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/>
          </a:blip>
          <a:srcRect l="32585" t="1311" r="15336" b="1312"/>
          <a:stretch>
            <a:fillRect/>
          </a:stretch>
        </p:blipFill>
        <p:spPr>
          <a:xfrm>
            <a:off x="8947579" y="1198477"/>
            <a:ext cx="1799743" cy="2245895"/>
          </a:xfrm>
          <a:custGeom>
            <a:avLst/>
            <a:gdLst/>
            <a:ahLst/>
            <a:cxnLst/>
            <a:rect l="l" t="t" r="r" b="b"/>
            <a:pathLst>
              <a:path w="1799743" h="2245895">
                <a:moveTo>
                  <a:pt x="0" y="0"/>
                </a:moveTo>
                <a:lnTo>
                  <a:pt x="1799743" y="0"/>
                </a:lnTo>
                <a:lnTo>
                  <a:pt x="1799743" y="2245895"/>
                </a:lnTo>
                <a:lnTo>
                  <a:pt x="0" y="224589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4021883" y="1525905"/>
            <a:ext cx="4674607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RDL Structure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889250" y="3853448"/>
            <a:ext cx="7924800" cy="238225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65250" y="3853448"/>
            <a:ext cx="2526631" cy="2382252"/>
          </a:xfrm>
          <a:prstGeom prst="rightArrowCallout">
            <a:avLst>
              <a:gd name="adj1" fmla="val 33080"/>
              <a:gd name="adj2" fmla="val 32744"/>
              <a:gd name="adj3" fmla="val 32407"/>
              <a:gd name="adj4" fmla="val 64342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620727" y="4657443"/>
            <a:ext cx="1081605" cy="7421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88553" y="4849009"/>
            <a:ext cx="391130" cy="39113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40949" y="3989805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40949" y="6021539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021884" y="4657443"/>
            <a:ext cx="4674608" cy="1417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Supports templating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Various ways to display data for interaction and print: Tablix (tables), Charts,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Subreports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, Images, Matrices, Lists,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Supports coding (on different levels) for intelligent population, formatting, etc.</a:t>
            </a:r>
            <a:endParaRPr kumimoji="1" lang="zh-CN" alt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alphaModFix/>
          </a:blip>
          <a:srcRect l="25266" r="25266"/>
          <a:stretch>
            <a:fillRect/>
          </a:stretch>
        </p:blipFill>
        <p:spPr>
          <a:xfrm>
            <a:off x="8947579" y="3921625"/>
            <a:ext cx="1799743" cy="2245895"/>
          </a:xfrm>
          <a:custGeom>
            <a:avLst/>
            <a:gdLst/>
            <a:ahLst/>
            <a:cxnLst/>
            <a:rect l="l" t="t" r="r" b="b"/>
            <a:pathLst>
              <a:path w="1799743" h="2245895">
                <a:moveTo>
                  <a:pt x="0" y="0"/>
                </a:moveTo>
                <a:lnTo>
                  <a:pt x="1799743" y="0"/>
                </a:lnTo>
                <a:lnTo>
                  <a:pt x="1799743" y="2245895"/>
                </a:lnTo>
                <a:lnTo>
                  <a:pt x="0" y="224589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>
            <a:off x="4021883" y="4249053"/>
            <a:ext cx="4674607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C7B9F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Building Reports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Definition Language (RDL) Builder Basics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 animBg="1"/>
      <p:bldP spid="8" grpId="0" animBg="1"/>
      <p:bldP spid="9" grpId="0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E837-0E1D-8F67-5904-5EE3D2CF6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9AD3A-2266-5028-0B63-515A7E6D54E1}"/>
              </a:ext>
            </a:extLst>
          </p:cNvPr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CC7D8BF-8E5E-1132-2DE5-6B37AB2B7A4E}"/>
              </a:ext>
            </a:extLst>
          </p:cNvPr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550D98D6-9C37-7072-057F-1824A147A67A}"/>
              </a:ext>
            </a:extLst>
          </p:cNvPr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Definition Language (RDL) Builder Basics</a:t>
            </a:r>
            <a:endParaRPr kumimoji="1" lang="zh-CN" alt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6755A4-F19B-9DDC-DD79-97939AF1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7" y="1187207"/>
            <a:ext cx="6386985" cy="54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1725" y="1333251"/>
            <a:ext cx="68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997948" y="3761595"/>
            <a:ext cx="68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41351" y="1254345"/>
            <a:ext cx="432000" cy="432000"/>
          </a:xfrm>
          <a:prstGeom prst="halfFram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dist="127000" dir="27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17574" y="3684052"/>
            <a:ext cx="432000" cy="432000"/>
          </a:xfrm>
          <a:prstGeom prst="halfFram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dist="127000" dir="27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81725" y="2119201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Selected approach depends on operational environment and usage patterns for the reports – balance cost vs. ease of use/management and sophistication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781725" y="1486081"/>
            <a:ext cx="6120000" cy="641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Infrastructure Requirements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57948" y="4557919"/>
            <a:ext cx="612000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Depending on selected route (on-prem vs. in the Cloud), approach to scaling the system to meet spikes in demand (balanced against optimized cost) will be critical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57948" y="3924799"/>
            <a:ext cx="6120000" cy="641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Scalability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Architecture Considerations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00608" y="3624117"/>
            <a:ext cx="4442990" cy="900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70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77964" y="3452667"/>
            <a:ext cx="4888278" cy="171450"/>
          </a:xfrm>
          <a:custGeom>
            <a:avLst/>
            <a:gdLst>
              <a:gd name="T0" fmla="*/ 988 w 988"/>
              <a:gd name="T1" fmla="*/ 0 h 90"/>
              <a:gd name="T2" fmla="*/ 988 w 988"/>
              <a:gd name="T3" fmla="*/ 44 h 90"/>
              <a:gd name="T4" fmla="*/ 988 w 988"/>
              <a:gd name="T5" fmla="*/ 44 h 90"/>
              <a:gd name="T6" fmla="*/ 944 w 988"/>
              <a:gd name="T7" fmla="*/ 90 h 90"/>
              <a:gd name="T8" fmla="*/ 46 w 988"/>
              <a:gd name="T9" fmla="*/ 90 h 90"/>
              <a:gd name="T10" fmla="*/ 0 w 988"/>
              <a:gd name="T11" fmla="*/ 44 h 90"/>
              <a:gd name="T12" fmla="*/ 0 w 988"/>
              <a:gd name="T13" fmla="*/ 0 h 90"/>
              <a:gd name="T14" fmla="*/ 988 w 988"/>
              <a:gd name="T15" fmla="*/ 0 h 90"/>
            </a:gdLst>
            <a:ahLst/>
            <a:cxnLst/>
            <a:rect l="0" t="0" r="r" b="b"/>
            <a:pathLst>
              <a:path w="988" h="90">
                <a:moveTo>
                  <a:pt x="988" y="0"/>
                </a:moveTo>
                <a:lnTo>
                  <a:pt x="988" y="44"/>
                </a:lnTo>
                <a:lnTo>
                  <a:pt x="988" y="44"/>
                </a:lnTo>
                <a:lnTo>
                  <a:pt x="944" y="90"/>
                </a:lnTo>
                <a:lnTo>
                  <a:pt x="46" y="90"/>
                </a:lnTo>
                <a:lnTo>
                  <a:pt x="0" y="44"/>
                </a:lnTo>
                <a:lnTo>
                  <a:pt x="0" y="0"/>
                </a:lnTo>
                <a:lnTo>
                  <a:pt x="988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44103" y="1715111"/>
            <a:ext cx="756000" cy="756000"/>
          </a:xfrm>
          <a:custGeom>
            <a:avLst/>
            <a:gdLst>
              <a:gd name="T0" fmla="*/ 89 w 178"/>
              <a:gd name="T1" fmla="*/ 178 h 178"/>
              <a:gd name="T2" fmla="*/ 0 w 178"/>
              <a:gd name="T3" fmla="*/ 89 h 178"/>
              <a:gd name="T4" fmla="*/ 89 w 178"/>
              <a:gd name="T5" fmla="*/ 0 h 178"/>
              <a:gd name="T6" fmla="*/ 178 w 178"/>
              <a:gd name="T7" fmla="*/ 89 h 178"/>
              <a:gd name="T8" fmla="*/ 89 w 178"/>
              <a:gd name="T9" fmla="*/ 178 h 178"/>
              <a:gd name="T10" fmla="*/ 89 w 178"/>
              <a:gd name="T11" fmla="*/ 8 h 178"/>
              <a:gd name="T12" fmla="*/ 8 w 178"/>
              <a:gd name="T13" fmla="*/ 89 h 178"/>
              <a:gd name="T14" fmla="*/ 89 w 178"/>
              <a:gd name="T15" fmla="*/ 170 h 178"/>
              <a:gd name="T16" fmla="*/ 170 w 178"/>
              <a:gd name="T17" fmla="*/ 89 h 178"/>
              <a:gd name="T18" fmla="*/ 89 w 178"/>
              <a:gd name="T19" fmla="*/ 8 h 178"/>
            </a:gdLst>
            <a:ahLst/>
            <a:cxnLst/>
            <a:rect l="0" t="0" r="r" b="b"/>
            <a:pathLst>
              <a:path w="178" h="178">
                <a:moveTo>
                  <a:pt x="89" y="178"/>
                </a:moveTo>
                <a:cubicBezTo>
                  <a:pt x="40" y="178"/>
                  <a:pt x="0" y="139"/>
                  <a:pt x="0" y="89"/>
                </a:cubicBezTo>
                <a:cubicBezTo>
                  <a:pt x="0" y="40"/>
                  <a:pt x="40" y="0"/>
                  <a:pt x="89" y="0"/>
                </a:cubicBezTo>
                <a:cubicBezTo>
                  <a:pt x="138" y="0"/>
                  <a:pt x="178" y="40"/>
                  <a:pt x="178" y="89"/>
                </a:cubicBezTo>
                <a:cubicBezTo>
                  <a:pt x="178" y="139"/>
                  <a:pt x="138" y="178"/>
                  <a:pt x="89" y="178"/>
                </a:cubicBezTo>
                <a:close/>
                <a:moveTo>
                  <a:pt x="89" y="8"/>
                </a:moveTo>
                <a:cubicBezTo>
                  <a:pt x="45" y="8"/>
                  <a:pt x="8" y="45"/>
                  <a:pt x="8" y="89"/>
                </a:cubicBezTo>
                <a:cubicBezTo>
                  <a:pt x="8" y="134"/>
                  <a:pt x="45" y="170"/>
                  <a:pt x="89" y="170"/>
                </a:cubicBezTo>
                <a:cubicBezTo>
                  <a:pt x="134" y="170"/>
                  <a:pt x="170" y="134"/>
                  <a:pt x="170" y="89"/>
                </a:cubicBezTo>
                <a:cubicBezTo>
                  <a:pt x="170" y="45"/>
                  <a:pt x="134" y="8"/>
                  <a:pt x="89" y="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40283" y="1885466"/>
            <a:ext cx="363641" cy="41529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7964" y="3536487"/>
            <a:ext cx="4888278" cy="87630"/>
          </a:xfrm>
          <a:custGeom>
            <a:avLst/>
            <a:gdLst>
              <a:gd name="T0" fmla="*/ 988 w 988"/>
              <a:gd name="T1" fmla="*/ 0 h 46"/>
              <a:gd name="T2" fmla="*/ 944 w 988"/>
              <a:gd name="T3" fmla="*/ 46 h 46"/>
              <a:gd name="T4" fmla="*/ 46 w 988"/>
              <a:gd name="T5" fmla="*/ 46 h 46"/>
              <a:gd name="T6" fmla="*/ 0 w 988"/>
              <a:gd name="T7" fmla="*/ 0 h 46"/>
              <a:gd name="T8" fmla="*/ 988 w 988"/>
              <a:gd name="T9" fmla="*/ 0 h 46"/>
            </a:gdLst>
            <a:ahLst/>
            <a:cxnLst/>
            <a:rect l="0" t="0" r="r" b="b"/>
            <a:pathLst>
              <a:path w="988" h="46">
                <a:moveTo>
                  <a:pt x="988" y="0"/>
                </a:moveTo>
                <a:lnTo>
                  <a:pt x="944" y="46"/>
                </a:lnTo>
                <a:lnTo>
                  <a:pt x="46" y="46"/>
                </a:lnTo>
                <a:lnTo>
                  <a:pt x="0" y="0"/>
                </a:lnTo>
                <a:lnTo>
                  <a:pt x="988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67180" y="3771586"/>
            <a:ext cx="4109846" cy="16557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On-premises solution for managing and deploying reports, including paginated reports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77964" y="2559303"/>
            <a:ext cx="4888278" cy="745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Server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33225" y="3624117"/>
            <a:ext cx="4442990" cy="900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70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08103" y="3448857"/>
            <a:ext cx="4893234" cy="175260"/>
          </a:xfrm>
          <a:custGeom>
            <a:avLst/>
            <a:gdLst>
              <a:gd name="T0" fmla="*/ 989 w 989"/>
              <a:gd name="T1" fmla="*/ 0 h 92"/>
              <a:gd name="T2" fmla="*/ 989 w 989"/>
              <a:gd name="T3" fmla="*/ 46 h 92"/>
              <a:gd name="T4" fmla="*/ 989 w 989"/>
              <a:gd name="T5" fmla="*/ 46 h 92"/>
              <a:gd name="T6" fmla="*/ 943 w 989"/>
              <a:gd name="T7" fmla="*/ 92 h 92"/>
              <a:gd name="T8" fmla="*/ 45 w 989"/>
              <a:gd name="T9" fmla="*/ 92 h 92"/>
              <a:gd name="T10" fmla="*/ 0 w 989"/>
              <a:gd name="T11" fmla="*/ 46 h 92"/>
              <a:gd name="T12" fmla="*/ 0 w 989"/>
              <a:gd name="T13" fmla="*/ 0 h 92"/>
              <a:gd name="T14" fmla="*/ 989 w 989"/>
              <a:gd name="T15" fmla="*/ 0 h 92"/>
            </a:gdLst>
            <a:ahLst/>
            <a:cxnLst/>
            <a:rect l="0" t="0" r="r" b="b"/>
            <a:pathLst>
              <a:path w="989" h="92">
                <a:moveTo>
                  <a:pt x="989" y="0"/>
                </a:moveTo>
                <a:lnTo>
                  <a:pt x="989" y="46"/>
                </a:lnTo>
                <a:lnTo>
                  <a:pt x="989" y="46"/>
                </a:lnTo>
                <a:lnTo>
                  <a:pt x="943" y="92"/>
                </a:lnTo>
                <a:lnTo>
                  <a:pt x="45" y="92"/>
                </a:lnTo>
                <a:lnTo>
                  <a:pt x="0" y="46"/>
                </a:lnTo>
                <a:lnTo>
                  <a:pt x="0" y="0"/>
                </a:lnTo>
                <a:lnTo>
                  <a:pt x="989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56600" y="1901383"/>
            <a:ext cx="396240" cy="38345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76720" y="1715111"/>
            <a:ext cx="756000" cy="756000"/>
          </a:xfrm>
          <a:custGeom>
            <a:avLst/>
            <a:gdLst>
              <a:gd name="T0" fmla="*/ 89 w 178"/>
              <a:gd name="T1" fmla="*/ 178 h 178"/>
              <a:gd name="T2" fmla="*/ 0 w 178"/>
              <a:gd name="T3" fmla="*/ 89 h 178"/>
              <a:gd name="T4" fmla="*/ 89 w 178"/>
              <a:gd name="T5" fmla="*/ 0 h 178"/>
              <a:gd name="T6" fmla="*/ 178 w 178"/>
              <a:gd name="T7" fmla="*/ 89 h 178"/>
              <a:gd name="T8" fmla="*/ 89 w 178"/>
              <a:gd name="T9" fmla="*/ 178 h 178"/>
              <a:gd name="T10" fmla="*/ 89 w 178"/>
              <a:gd name="T11" fmla="*/ 8 h 178"/>
              <a:gd name="T12" fmla="*/ 8 w 178"/>
              <a:gd name="T13" fmla="*/ 89 h 178"/>
              <a:gd name="T14" fmla="*/ 89 w 178"/>
              <a:gd name="T15" fmla="*/ 170 h 178"/>
              <a:gd name="T16" fmla="*/ 170 w 178"/>
              <a:gd name="T17" fmla="*/ 89 h 178"/>
              <a:gd name="T18" fmla="*/ 89 w 178"/>
              <a:gd name="T19" fmla="*/ 8 h 178"/>
            </a:gdLst>
            <a:ahLst/>
            <a:cxnLst/>
            <a:rect l="0" t="0" r="r" b="b"/>
            <a:pathLst>
              <a:path w="178" h="178">
                <a:moveTo>
                  <a:pt x="89" y="178"/>
                </a:moveTo>
                <a:cubicBezTo>
                  <a:pt x="40" y="178"/>
                  <a:pt x="0" y="138"/>
                  <a:pt x="0" y="89"/>
                </a:cubicBezTo>
                <a:cubicBezTo>
                  <a:pt x="0" y="40"/>
                  <a:pt x="40" y="0"/>
                  <a:pt x="89" y="0"/>
                </a:cubicBezTo>
                <a:cubicBezTo>
                  <a:pt x="138" y="0"/>
                  <a:pt x="178" y="40"/>
                  <a:pt x="178" y="89"/>
                </a:cubicBezTo>
                <a:cubicBezTo>
                  <a:pt x="178" y="138"/>
                  <a:pt x="138" y="178"/>
                  <a:pt x="89" y="178"/>
                </a:cubicBezTo>
                <a:close/>
                <a:moveTo>
                  <a:pt x="89" y="8"/>
                </a:moveTo>
                <a:cubicBezTo>
                  <a:pt x="44" y="8"/>
                  <a:pt x="8" y="44"/>
                  <a:pt x="8" y="89"/>
                </a:cubicBezTo>
                <a:cubicBezTo>
                  <a:pt x="8" y="134"/>
                  <a:pt x="44" y="170"/>
                  <a:pt x="89" y="170"/>
                </a:cubicBezTo>
                <a:cubicBezTo>
                  <a:pt x="133" y="170"/>
                  <a:pt x="170" y="134"/>
                  <a:pt x="170" y="89"/>
                </a:cubicBezTo>
                <a:cubicBezTo>
                  <a:pt x="170" y="44"/>
                  <a:pt x="133" y="8"/>
                  <a:pt x="89" y="8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408103" y="3536486"/>
            <a:ext cx="4893234" cy="87630"/>
          </a:xfrm>
          <a:custGeom>
            <a:avLst/>
            <a:gdLst>
              <a:gd name="T0" fmla="*/ 989 w 989"/>
              <a:gd name="T1" fmla="*/ 0 h 46"/>
              <a:gd name="T2" fmla="*/ 943 w 989"/>
              <a:gd name="T3" fmla="*/ 46 h 46"/>
              <a:gd name="T4" fmla="*/ 45 w 989"/>
              <a:gd name="T5" fmla="*/ 46 h 46"/>
              <a:gd name="T6" fmla="*/ 0 w 989"/>
              <a:gd name="T7" fmla="*/ 0 h 46"/>
              <a:gd name="T8" fmla="*/ 989 w 989"/>
              <a:gd name="T9" fmla="*/ 0 h 46"/>
            </a:gdLst>
            <a:ahLst/>
            <a:cxnLst/>
            <a:rect l="0" t="0" r="r" b="b"/>
            <a:pathLst>
              <a:path w="989" h="46">
                <a:moveTo>
                  <a:pt x="989" y="0"/>
                </a:moveTo>
                <a:lnTo>
                  <a:pt x="943" y="46"/>
                </a:lnTo>
                <a:lnTo>
                  <a:pt x="45" y="46"/>
                </a:lnTo>
                <a:lnTo>
                  <a:pt x="0" y="0"/>
                </a:lnTo>
                <a:lnTo>
                  <a:pt x="989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99797" y="3767774"/>
            <a:ext cx="4109846" cy="16557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Cloud-based solution for distributing and accessing reports, including richer mechanism for sharing and collaboration through workspaces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410581" y="2555493"/>
            <a:ext cx="4888278" cy="745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Service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6049" y="416700"/>
            <a:ext cx="4680000" cy="612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8870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Power BI Report Server vs. Service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C7B9F4"/>
      </a:accent1>
      <a:accent2>
        <a:srgbClr val="A8D9ED"/>
      </a:accent2>
      <a:accent3>
        <a:srgbClr val="070707"/>
      </a:accent3>
      <a:accent4>
        <a:srgbClr val="B3B3E3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2403</Words>
  <Application>Microsoft Office PowerPoint</Application>
  <PresentationFormat>Widescreen</PresentationFormat>
  <Paragraphs>339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poppins-bold</vt:lpstr>
      <vt:lpstr>Aptos</vt:lpstr>
      <vt:lpstr>Poppins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Allen Sanders</dc:creator>
  <cp:lastModifiedBy>Allen Sanders</cp:lastModifiedBy>
  <cp:revision>37</cp:revision>
  <dcterms:modified xsi:type="dcterms:W3CDTF">2025-08-14T22:22:31Z</dcterms:modified>
</cp:coreProperties>
</file>